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embeddedFontLst>
    <p:embeddedFont>
      <p:font typeface="PT Sans Narrow"/>
      <p:regular r:id="rId73"/>
      <p:bold r:id="rId74"/>
    </p:embeddedFont>
    <p:embeddedFont>
      <p:font typeface="Lora"/>
      <p:regular r:id="rId75"/>
      <p:bold r:id="rId76"/>
      <p:italic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700457-A2F1-4592-B871-CDC51E2CD8FC}">
  <a:tblStyle styleId="{1C700457-A2F1-4592-B871-CDC51E2CD8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TSansNarrow-regular.fntdata"/><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Lora-regular.fntdata"/><Relationship Id="rId30" Type="http://schemas.openxmlformats.org/officeDocument/2006/relationships/slide" Target="slides/slide23.xml"/><Relationship Id="rId74" Type="http://schemas.openxmlformats.org/officeDocument/2006/relationships/font" Target="fonts/PTSansNarrow-bold.fntdata"/><Relationship Id="rId33" Type="http://schemas.openxmlformats.org/officeDocument/2006/relationships/slide" Target="slides/slide26.xml"/><Relationship Id="rId77" Type="http://schemas.openxmlformats.org/officeDocument/2006/relationships/font" Target="fonts/Lora-italic.fntdata"/><Relationship Id="rId32" Type="http://schemas.openxmlformats.org/officeDocument/2006/relationships/slide" Target="slides/slide25.xml"/><Relationship Id="rId76" Type="http://schemas.openxmlformats.org/officeDocument/2006/relationships/font" Target="fonts/Lora-bold.fntdata"/><Relationship Id="rId35" Type="http://schemas.openxmlformats.org/officeDocument/2006/relationships/slide" Target="slides/slide28.xml"/><Relationship Id="rId79" Type="http://schemas.openxmlformats.org/officeDocument/2006/relationships/font" Target="fonts/OpenSans-regular.fntdata"/><Relationship Id="rId34" Type="http://schemas.openxmlformats.org/officeDocument/2006/relationships/slide" Target="slides/slide27.xml"/><Relationship Id="rId78" Type="http://schemas.openxmlformats.org/officeDocument/2006/relationships/font" Target="fonts/Lora-bold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ef84af216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ef84af216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 esta unidad vamos a estudiar temas </a:t>
            </a:r>
            <a:r>
              <a:rPr lang="es-419"/>
              <a:t>relacionados al procesamiento de imágenes, como ser los</a:t>
            </a:r>
            <a:r>
              <a:rPr lang="es-419"/>
              <a:t> espacios de color y los filtros lineales.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f3d872f6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f3d872f6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 vemos que los tres colores señalados en el círculo cromático tienen una asignación es</a:t>
            </a:r>
            <a:r>
              <a:rPr lang="es-419"/>
              <a:t>p</a:t>
            </a:r>
            <a:r>
              <a:rPr lang="es-419"/>
              <a:t>ecífica de valores, es decir, una re</a:t>
            </a:r>
            <a:r>
              <a:rPr lang="es-419"/>
              <a:t>p</a:t>
            </a:r>
            <a:r>
              <a:rPr lang="es-419"/>
              <a:t>resentación es</a:t>
            </a:r>
            <a:r>
              <a:rPr lang="es-419"/>
              <a:t>p</a:t>
            </a:r>
            <a:r>
              <a:rPr lang="es-419"/>
              <a:t>ecífica en este es</a:t>
            </a:r>
            <a:r>
              <a:rPr lang="es-419"/>
              <a:t>p</a:t>
            </a:r>
            <a:r>
              <a:rPr lang="es-419"/>
              <a:t>acio.</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De esta manera podemos representar los colores como una estructura de datos muy simple, e.g. un vector de número enteros con 3 elementos.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099e060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099e060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Si el rango elegido para las intensidades va de 0 a 1, vemos que la representación cambia (i.e. un vector de tipo flotante con 3 elementos), </a:t>
            </a:r>
            <a:r>
              <a:rPr b="1" lang="es-419"/>
              <a:t>pero los colores son exactamente los mismos</a:t>
            </a:r>
            <a:r>
              <a:rPr lang="es-419"/>
              <a:t>.</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Ahora vamos a repasar 2 de los espacios de color más utilizados en la práctica: RGB y escala de grises.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ef84af21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ef84af21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Este </a:t>
            </a:r>
            <a:r>
              <a:rPr b="1" lang="es-419"/>
              <a:t>es</a:t>
            </a:r>
            <a:r>
              <a:rPr b="1" lang="es-419"/>
              <a:t>p</a:t>
            </a:r>
            <a:r>
              <a:rPr b="1" lang="es-419"/>
              <a:t>acio de color</a:t>
            </a:r>
            <a:r>
              <a:rPr lang="es-419"/>
              <a:t> está bioins</a:t>
            </a:r>
            <a:r>
              <a:rPr lang="es-419"/>
              <a:t>p</a:t>
            </a:r>
            <a:r>
              <a:rPr lang="es-419"/>
              <a:t>irado</a:t>
            </a:r>
            <a:r>
              <a:rPr lang="es-419"/>
              <a:t> en el modelo triestímulo de la retina humana. La retina posee fotorreceptores sensibles a los colores, conocidos como </a:t>
            </a:r>
            <a:r>
              <a:rPr b="1" lang="es-419"/>
              <a:t>conos</a:t>
            </a:r>
            <a:r>
              <a:rPr lang="es-419"/>
              <a:t>. Hay tres tipos de conos, unos que perciben la luz roja, otros la verde y otros la azul. La combinación de estos tres colores es lo que permite distinguir todos los colores, es decir, el espectro visible.</a:t>
            </a:r>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f3b2bbe9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f3b2bbe9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Siguiendo este modelo biológico, se desarrolló el </a:t>
            </a:r>
            <a:r>
              <a:rPr lang="es-419"/>
              <a:t>espacio</a:t>
            </a:r>
            <a:r>
              <a:rPr lang="es-419"/>
              <a:t> de color RGB, donde cada color se ex</a:t>
            </a:r>
            <a:r>
              <a:rPr lang="es-419"/>
              <a:t>p</a:t>
            </a:r>
            <a:r>
              <a:rPr lang="es-419"/>
              <a:t>resa como </a:t>
            </a:r>
            <a:r>
              <a:rPr lang="es-419"/>
              <a:t>la mezcla por </a:t>
            </a:r>
            <a:r>
              <a:rPr b="1" lang="es-419"/>
              <a:t>adición</a:t>
            </a:r>
            <a:r>
              <a:rPr lang="es-419"/>
              <a:t> de los tres colores primarios.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ef84af21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ef84af21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En este es</a:t>
            </a:r>
            <a:r>
              <a:rPr lang="es-419"/>
              <a:t>p</a:t>
            </a:r>
            <a:r>
              <a:rPr lang="es-419"/>
              <a:t>acio de color, un </a:t>
            </a:r>
            <a:r>
              <a:rPr lang="es-419"/>
              <a:t>color se representa como un </a:t>
            </a:r>
            <a:r>
              <a:rPr b="1" lang="es-419"/>
              <a:t>triplete (r, g, b)</a:t>
            </a:r>
            <a:r>
              <a:rPr lang="es-419"/>
              <a:t>, donde cada canal toma valores desde cero hasta un máximo definido. En la figura de la derecha el rango de valores para cada canal va de 0 a 1. En este caso se dice que el rango de valores está normalizado.</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Entonces, cómo es que se representa una imagen completa con este espacio de color?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ef84af21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ef84af21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La estructura de datos de una imagen RGB es un arreglo de 3 dimensiones. La </a:t>
            </a:r>
            <a:r>
              <a:rPr lang="es-419"/>
              <a:t>p</a:t>
            </a:r>
            <a:r>
              <a:rPr lang="es-419"/>
              <a:t>rimera dimensión corres</a:t>
            </a:r>
            <a:r>
              <a:rPr lang="es-419"/>
              <a:t>p</a:t>
            </a:r>
            <a:r>
              <a:rPr lang="es-419"/>
              <a:t>onde a la altura de la imagen (filas del arreglo), la segunda al ancho de la imagen (las columnas), y la tercera a cada uno de los com</a:t>
            </a:r>
            <a:r>
              <a:rPr lang="es-419"/>
              <a:t>p</a:t>
            </a:r>
            <a:r>
              <a:rPr lang="es-419"/>
              <a:t>onentes o ca</a:t>
            </a:r>
            <a:r>
              <a:rPr lang="es-419"/>
              <a:t>p</a:t>
            </a:r>
            <a:r>
              <a:rPr lang="es-419"/>
              <a:t>as de la imagen.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f3f61d7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f3f61d7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De esta manera, para determinar el color de un pixel con coordenadas (x,y), es necesario evaluar el valor de la celda con coordenada (x,y) en cada una de las capas.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Por lo tanto, una imagen completa se representa mediante una estructura de datos de 3 dimensiones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542782f77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42782f77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Por lo tanto, una imagen completa se representa mediante una estructura de datos de 3 dimensiones, donde cada dimensión o canal se puede ver como una rejilla rectangular de N filas por M columnas.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ef84af21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ef84af21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Otro es</a:t>
            </a:r>
            <a:r>
              <a:rPr lang="es-419"/>
              <a:t>p</a:t>
            </a:r>
            <a:r>
              <a:rPr lang="es-419"/>
              <a:t>acio de color muy utilizado en la </a:t>
            </a:r>
            <a:r>
              <a:rPr lang="es-419"/>
              <a:t>p</a:t>
            </a:r>
            <a:r>
              <a:rPr lang="es-419"/>
              <a:t>ráctica es la </a:t>
            </a:r>
            <a:r>
              <a:rPr b="1" lang="es-419"/>
              <a:t>escala de grises</a:t>
            </a:r>
            <a:r>
              <a:rPr lang="es-419"/>
              <a:t>. En este modelo la gama de colores no se obtiene combinando </a:t>
            </a:r>
            <a:r>
              <a:rPr lang="es-419"/>
              <a:t>componentes</a:t>
            </a:r>
            <a:r>
              <a:rPr lang="es-419"/>
              <a:t>, ya que </a:t>
            </a:r>
            <a:r>
              <a:rPr lang="es-419"/>
              <a:t>p</a:t>
            </a:r>
            <a:r>
              <a:rPr lang="es-419"/>
              <a:t>osee una sola dimensión (i.e. un solo canal). U</a:t>
            </a:r>
            <a:r>
              <a:rPr lang="es-419"/>
              <a:t>n color se representa con un único número, con valores desde cero hasta un valor máximo definido. El valor 0 corresponde al negro, el valor máximo al blanco, y el resto es una graduación de grises.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Entonces, cómo es que se representa una imagen completa con este espacio de color?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5f3b2bbe9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f3b2bbe9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La estructura de datos de una imagen en escala de grises es un arreglo de 2 dimensiones. La primera dimensión corresponde a la altura de la imagen (filas del arreglo), la segunda al ancho de la imagen (las columnas). Para determinar el color de un pixel con coordenadas (x,y), solo es necesario evaluar el valor de la celda con coordenada (x,y).</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ef84af21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ef84af21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Los </a:t>
            </a:r>
            <a:r>
              <a:rPr b="1" lang="es-419"/>
              <a:t>colores </a:t>
            </a:r>
            <a:r>
              <a:rPr b="1" lang="es-419"/>
              <a:t>p</a:t>
            </a:r>
            <a:r>
              <a:rPr b="1" lang="es-419"/>
              <a:t>rimarios</a:t>
            </a:r>
            <a:r>
              <a:rPr lang="es-419"/>
              <a:t> son aquellos que, al </a:t>
            </a:r>
            <a:r>
              <a:rPr lang="es-419"/>
              <a:t>combinarlos en diferentes intensidades,</a:t>
            </a:r>
            <a:r>
              <a:rPr lang="es-419"/>
              <a:t> </a:t>
            </a:r>
            <a:r>
              <a:rPr lang="es-419"/>
              <a:t>p</a:t>
            </a:r>
            <a:r>
              <a:rPr lang="es-419"/>
              <a:t>ermiten obtener cualquier otro color. De esta manera, </a:t>
            </a:r>
            <a:r>
              <a:rPr lang="es-419"/>
              <a:t>p</a:t>
            </a:r>
            <a:r>
              <a:rPr lang="es-419"/>
              <a:t>odemos</a:t>
            </a:r>
            <a:r>
              <a:rPr lang="es-419"/>
              <a:t> crear una gama de colores arbitraria.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42782f77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42782f77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a:solidFill>
                  <a:schemeClr val="dk1"/>
                </a:solidFill>
              </a:rPr>
              <a:t>Por lo tanto, una imagen completa en escala de grises se representa mediante una estructura de datos 1 dimensiones, es decir una única capa que se puede ver como una rejilla rectangular de N filas y M columnas.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ef84af21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ef84af21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La conversión de un espacio de color a otro, es la traducción de la representación de un color de una base a otra. Esto ocurre normalmente en el contexto de convertir una imagen representada en un espacio de color a otro espacio de color, teniendo como objetivo que la imagen convertida se parezca lo más posible a la original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ef84af21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ef84af21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Por ejemplo, la conversión del espacio de color RGB a escala de grises es una operación simple, donde se suma el valor de cada componente RGB luego de multiplicarlo por una constante, lo que da como resultado un valor de intensidad en escala de grises.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Las conversiones entre otros espacios de color suelen ser operaciones más complejas. Sin embargo omitimos los detalles en este video.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f3b2bbe9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f3b2bbe9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5f476bc5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f476bc5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t>
            </a:r>
            <a:r>
              <a:rPr lang="es-419"/>
              <a:t>or</a:t>
            </a:r>
            <a:r>
              <a:rPr lang="es-419"/>
              <a:t> ejem</a:t>
            </a:r>
            <a:r>
              <a:rPr lang="es-419"/>
              <a:t>p</a:t>
            </a:r>
            <a:r>
              <a:rPr lang="es-419"/>
              <a:t>lo, se </a:t>
            </a:r>
            <a:r>
              <a:rPr lang="es-419"/>
              <a:t>p</a:t>
            </a:r>
            <a:r>
              <a:rPr lang="es-419"/>
              <a:t>uede </a:t>
            </a:r>
            <a:r>
              <a:rPr b="1" lang="es-419"/>
              <a:t>filtrar</a:t>
            </a:r>
            <a:r>
              <a:rPr lang="es-419"/>
              <a:t> una imagen </a:t>
            </a:r>
            <a:r>
              <a:rPr lang="es-419"/>
              <a:t>p</a:t>
            </a:r>
            <a:r>
              <a:rPr lang="es-419"/>
              <a:t>ara </a:t>
            </a:r>
            <a:r>
              <a:rPr lang="es-419"/>
              <a:t>enfatizar</a:t>
            </a:r>
            <a:r>
              <a:rPr lang="es-419"/>
              <a:t> ciertas características o eliminar otras: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5f476bc5e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f476bc5e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Enfatizar y resaltar</a:t>
            </a:r>
            <a:r>
              <a:rPr lang="es-419"/>
              <a:t> colores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5f476bc5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f476bc5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Difuminar</a:t>
            </a:r>
            <a:r>
              <a:rPr lang="es-419"/>
              <a:t> la imagen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5f476bc5e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f476bc5e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Lim</a:t>
            </a:r>
            <a:r>
              <a:rPr b="1" lang="es-419"/>
              <a:t>p</a:t>
            </a:r>
            <a:r>
              <a:rPr b="1" lang="es-419"/>
              <a:t>iar el ruido </a:t>
            </a:r>
            <a:r>
              <a:rPr lang="es-419"/>
              <a:t>de una imagen</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5f476bc5e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f476bc5e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Enfocar o “afilar”</a:t>
            </a:r>
            <a:r>
              <a:rPr lang="es-419"/>
              <a:t> una imagen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5f476bc5e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f476bc5e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Como vimos en los ejem</a:t>
            </a:r>
            <a:r>
              <a:rPr lang="es-419"/>
              <a:t>p</a:t>
            </a:r>
            <a:r>
              <a:rPr lang="es-419"/>
              <a:t>los anteriores, un filtro lineal </a:t>
            </a:r>
            <a:r>
              <a:rPr lang="es-419"/>
              <a:t>p</a:t>
            </a:r>
            <a:r>
              <a:rPr lang="es-419"/>
              <a:t>roduce una nueva imagen a </a:t>
            </a:r>
            <a:r>
              <a:rPr lang="es-419"/>
              <a:t>p</a:t>
            </a:r>
            <a:r>
              <a:rPr lang="es-419"/>
              <a:t>artir de una imagen dada. Es decir, construye </a:t>
            </a:r>
            <a:r>
              <a:rPr lang="es-419"/>
              <a:t>un nuevo arreglo del mismo tamaño que la imagen, mientras que</a:t>
            </a:r>
            <a:r>
              <a:rPr lang="es-419"/>
              <a:t> la información de la imagen de entrada se mantiene inalterable.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En términos </a:t>
            </a:r>
            <a:r>
              <a:rPr lang="es-419"/>
              <a:t>p</a:t>
            </a:r>
            <a:r>
              <a:rPr lang="es-419"/>
              <a:t>rácticos de im</a:t>
            </a:r>
            <a:r>
              <a:rPr lang="es-419"/>
              <a:t>p</a:t>
            </a:r>
            <a:r>
              <a:rPr lang="es-419"/>
              <a:t>lementación, esto </a:t>
            </a:r>
            <a:r>
              <a:rPr lang="es-419"/>
              <a:t>significa</a:t>
            </a:r>
            <a:r>
              <a:rPr lang="es-419"/>
              <a:t> que durante el filtrado se tienen que mantener dos estructuras de datos se</a:t>
            </a:r>
            <a:r>
              <a:rPr lang="es-419"/>
              <a:t>p</a:t>
            </a:r>
            <a:r>
              <a:rPr lang="es-419"/>
              <a:t>aradas, una </a:t>
            </a:r>
            <a:r>
              <a:rPr lang="es-419"/>
              <a:t>p</a:t>
            </a:r>
            <a:r>
              <a:rPr lang="es-419"/>
              <a:t>ara la imagen de entrada y otra </a:t>
            </a:r>
            <a:r>
              <a:rPr lang="es-419"/>
              <a:t>p</a:t>
            </a:r>
            <a:r>
              <a:rPr lang="es-419"/>
              <a:t>ara imagen de salida.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f3849724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f3849724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t>Existen varias maneras de elegir los colores </a:t>
            </a:r>
            <a:r>
              <a:rPr lang="es-419"/>
              <a:t>p</a:t>
            </a:r>
            <a:r>
              <a:rPr lang="es-419"/>
              <a:t>rimarios, </a:t>
            </a:r>
            <a:r>
              <a:rPr lang="es-419"/>
              <a:t>p</a:t>
            </a:r>
            <a:r>
              <a:rPr lang="es-419"/>
              <a:t>ero la más conocida es la que em</a:t>
            </a:r>
            <a:r>
              <a:rPr lang="es-419"/>
              <a:t>p</a:t>
            </a:r>
            <a:r>
              <a:rPr lang="es-419"/>
              <a:t>lea los colores </a:t>
            </a:r>
            <a:r>
              <a:rPr b="1" lang="es-419"/>
              <a:t>Rojo, Verde y Azul.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f476bc5e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f476bc5e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a:t>
            </a:r>
            <a:r>
              <a:rPr lang="es-419"/>
              <a:t>l filtrado es una </a:t>
            </a:r>
            <a:r>
              <a:rPr b="1" lang="es-419"/>
              <a:t>o</a:t>
            </a:r>
            <a:r>
              <a:rPr b="1" lang="es-419"/>
              <a:t>p</a:t>
            </a:r>
            <a:r>
              <a:rPr b="1" lang="es-419"/>
              <a:t>eración de vecindad</a:t>
            </a:r>
            <a:r>
              <a:rPr lang="es-419"/>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f476bc5e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f476bc5e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Esto significa que el valor de un </a:t>
            </a:r>
            <a:r>
              <a:rPr lang="es-419"/>
              <a:t>p</a:t>
            </a:r>
            <a:r>
              <a:rPr lang="es-419"/>
              <a:t>íxel con coordenadas (X,Y)</a:t>
            </a:r>
            <a:r>
              <a:rPr lang="es-419"/>
              <a:t> en la imagen de salida,</a:t>
            </a:r>
            <a:r>
              <a:rPr lang="es-419"/>
              <a:t> se determina mediante una o</a:t>
            </a:r>
            <a:r>
              <a:rPr lang="es-419"/>
              <a:t>p</a:t>
            </a:r>
            <a:r>
              <a:rPr lang="es-419"/>
              <a:t>eración sobre</a:t>
            </a:r>
            <a:r>
              <a:rPr lang="es-419"/>
              <a:t> los valores de</a:t>
            </a:r>
            <a:r>
              <a:rPr lang="es-419"/>
              <a:t> los </a:t>
            </a:r>
            <a:r>
              <a:rPr lang="es-419"/>
              <a:t>p</a:t>
            </a:r>
            <a:r>
              <a:rPr lang="es-419"/>
              <a:t>íxeles en la vecindad del </a:t>
            </a:r>
            <a:r>
              <a:rPr lang="es-419"/>
              <a:t>p</a:t>
            </a:r>
            <a:r>
              <a:rPr lang="es-419"/>
              <a:t>íxel con coordenadas (X,Y) en la imagen de entrada.</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Básicamente, la vecindad de un </a:t>
            </a:r>
            <a:r>
              <a:rPr lang="es-419"/>
              <a:t>p</a:t>
            </a:r>
            <a:r>
              <a:rPr lang="es-419"/>
              <a:t>íxel es el conjunto de </a:t>
            </a:r>
            <a:r>
              <a:rPr lang="es-419"/>
              <a:t>p</a:t>
            </a:r>
            <a:r>
              <a:rPr lang="es-419"/>
              <a:t>íxeles que quedan determinados </a:t>
            </a:r>
            <a:r>
              <a:rPr lang="es-419"/>
              <a:t>p</a:t>
            </a:r>
            <a:r>
              <a:rPr lang="es-419"/>
              <a:t>or sus ubicaciones en relación con ese </a:t>
            </a:r>
            <a:r>
              <a:rPr lang="es-419"/>
              <a:t>p</a:t>
            </a:r>
            <a:r>
              <a:rPr lang="es-419"/>
              <a:t>íxel. </a:t>
            </a:r>
            <a:r>
              <a:rPr lang="es-419"/>
              <a:t>La forma y tamaño del vecindario se puede definir de muchas maneras distintas. En este caso decimos que es un vecindario de 3x3.</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5f476bc5e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f476bc5e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Acá tenemos otro ejem</a:t>
            </a:r>
            <a:r>
              <a:rPr lang="es-419"/>
              <a:t>p</a:t>
            </a:r>
            <a:r>
              <a:rPr lang="es-419"/>
              <a:t>lo, donde el</a:t>
            </a:r>
            <a:r>
              <a:rPr lang="es-419"/>
              <a:t> vecindario no tiene en cuenta las esquinas. Este se conoce como vecindario de grado 1, ya que toma todos los píxeles a una distancia menor igual a 1.</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f476bc5e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f476bc5e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Este es un vecindario de 5x5, y así sucesivamente.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Y </a:t>
            </a:r>
            <a:r>
              <a:rPr lang="es-419"/>
              <a:t>cómo</a:t>
            </a:r>
            <a:r>
              <a:rPr lang="es-419"/>
              <a:t> se realiza esta </a:t>
            </a:r>
            <a:r>
              <a:rPr b="1" lang="es-419"/>
              <a:t>o</a:t>
            </a:r>
            <a:r>
              <a:rPr b="1" lang="es-419"/>
              <a:t>p</a:t>
            </a:r>
            <a:r>
              <a:rPr b="1" lang="es-419"/>
              <a:t>eración de vecindad</a:t>
            </a:r>
            <a:r>
              <a:rPr lang="es-419"/>
              <a:t>? Es decir, como se combinan los </a:t>
            </a:r>
            <a:r>
              <a:rPr lang="es-419"/>
              <a:t>p</a:t>
            </a:r>
            <a:r>
              <a:rPr lang="es-419"/>
              <a:t>íxeles del vecindario </a:t>
            </a:r>
            <a:r>
              <a:rPr lang="es-419"/>
              <a:t>p</a:t>
            </a:r>
            <a:r>
              <a:rPr lang="es-419"/>
              <a:t>ara obtener el nuevo </a:t>
            </a:r>
            <a:r>
              <a:rPr lang="es-419"/>
              <a:t>píxel</a:t>
            </a:r>
            <a:r>
              <a:rPr lang="es-419"/>
              <a:t> en la imagen de salida?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f476bc5e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f476bc5e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a:t>
            </a:r>
            <a:r>
              <a:rPr lang="es-419"/>
              <a:t>n </a:t>
            </a:r>
            <a:r>
              <a:rPr lang="es-419"/>
              <a:t>p</a:t>
            </a:r>
            <a:r>
              <a:rPr lang="es-419"/>
              <a:t>íxel en la imagen de salida se calcula como una </a:t>
            </a:r>
            <a:r>
              <a:rPr b="1" lang="es-419"/>
              <a:t>combinación lineal </a:t>
            </a:r>
            <a:r>
              <a:rPr lang="es-419"/>
              <a:t>de los valores de los </a:t>
            </a:r>
            <a:r>
              <a:rPr lang="es-419"/>
              <a:t>p</a:t>
            </a:r>
            <a:r>
              <a:rPr lang="es-419"/>
              <a:t>íxeles en la vecindad de la imagen de entrada.</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Veamos un ejem</a:t>
            </a:r>
            <a:r>
              <a:rPr lang="es-419"/>
              <a:t>p</a:t>
            </a:r>
            <a:r>
              <a:rPr lang="es-419"/>
              <a:t>lo de este cálculo </a:t>
            </a:r>
            <a:r>
              <a:rPr lang="es-419"/>
              <a:t>p</a:t>
            </a:r>
            <a:r>
              <a:rPr lang="es-419"/>
              <a:t>ara un vecindario de tamaño 3x3.</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f476bc5e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f476bc5e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La ex</a:t>
            </a:r>
            <a:r>
              <a:rPr lang="es-419"/>
              <a:t>p</a:t>
            </a:r>
            <a:r>
              <a:rPr lang="es-419"/>
              <a:t>resión que tenemos arriba re</a:t>
            </a:r>
            <a:r>
              <a:rPr lang="es-419"/>
              <a:t>p</a:t>
            </a:r>
            <a:r>
              <a:rPr lang="es-419"/>
              <a:t>resenta la combinación lineal, es decir, una</a:t>
            </a:r>
            <a:r>
              <a:rPr lang="es-419"/>
              <a:t> suma ponderada de los valores de píxeles del vecindario correspondiente al píxel (x,y), donde cada elemento del vecindario está multiplicado por una constante.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En esta ex</a:t>
            </a:r>
            <a:r>
              <a:rPr lang="es-419"/>
              <a:t>p</a:t>
            </a:r>
            <a:r>
              <a:rPr lang="es-419"/>
              <a:t>resión, </a:t>
            </a:r>
            <a:r>
              <a:rPr lang="es-419"/>
              <a:t>I' representa la imagen de salida y I la de entrada. Las coordenadas (x,y) indican el pixel que se está evaluando en cada término de la combinación lineal. Por lo que I(x,y) es el color que posee ese píxel en las coordenadas (x,y).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5f476bc5e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f476bc5e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 el ejem</a:t>
            </a:r>
            <a:r>
              <a:rPr lang="es-419"/>
              <a:t>p</a:t>
            </a:r>
            <a:r>
              <a:rPr lang="es-419"/>
              <a:t>lo, las constantes se muestran en rojo, mientras que las coordenadas relativas de los </a:t>
            </a:r>
            <a:r>
              <a:rPr lang="es-419"/>
              <a:t>p</a:t>
            </a:r>
            <a:r>
              <a:rPr lang="es-419"/>
              <a:t>íxeles del vecindario se muestran es azul.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Es im</a:t>
            </a:r>
            <a:r>
              <a:rPr lang="es-419"/>
              <a:t>p</a:t>
            </a:r>
            <a:r>
              <a:rPr lang="es-419"/>
              <a:t>ortante notar que l</a:t>
            </a:r>
            <a:r>
              <a:rPr lang="es-419"/>
              <a:t>as coordenadas de los píxeles pueden variar en función del valor que tomen las variables (x,y), pero las constantes siempre son las mismas y multiplican al mismo elemento relativo del vecindario.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604f2e94d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04f2e94d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Por ejemplo, la constante c1 siempre multiplica al vecino de arriba a la izquierda...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604f2e94d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04f2e94d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c2 al vecino de arriba al centro...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604f2e94d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04f2e94d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c3 al vecino de arriba a la derecha...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f3849724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f3849724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t>T</a:t>
            </a:r>
            <a:r>
              <a:rPr lang="es-419"/>
              <a:t>ambién podríamos optar por el </a:t>
            </a:r>
            <a:r>
              <a:rPr b="1" lang="es-419"/>
              <a:t>Cyan, Amarillo y Magenta.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604f2e94d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04f2e94d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c4 al vecino del medio a la izquierda...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542782f77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42782f77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Y así sucesivamente.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De esta manera, siendo que cada constante siempre multiplica al mismo elemento del vecindario relativo a (x,y), podemos representar el conjunto de valores constantes como una matriz.</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f476bc5e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f476bc5e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Esta matriz se conoce como </a:t>
            </a:r>
            <a:r>
              <a:rPr b="1" lang="es-419"/>
              <a:t>filtro o kernel</a:t>
            </a:r>
            <a:r>
              <a:rPr lang="es-419"/>
              <a:t>. Ahora podemos calcular esta combinación lineal para cualquier elemento de una imagen realizando directamente operaciones matriciales, muy convenientes para ser implementadas eficientemente.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Ya sabemos cómo aplicar un filtro sobre un píxel de una imagen. Entonces, cómo hacemos para aplicar el filtro a toda la imagen? Muy simple, aplicamos el filtro píxel a píxel sobre toda la imagen...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5f476bc5e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f476bc5e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Tal como se muestra en esta animación. La región celeste representa la imagen de entrada. La región verde que se desplaza representa el vecindario que se tiene en cuenta para calcular cada pixel rojo en la imagen de salida de la derecha. Este proceso se lo conoce como </a:t>
            </a:r>
            <a:r>
              <a:rPr b="1" lang="es-419"/>
              <a:t>sliding windows </a:t>
            </a:r>
            <a:r>
              <a:rPr lang="es-419"/>
              <a:t>(ventana deslizante).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Finalmente, la región gris representa píxeles auxiliares que se agregan artificialmente a la imagen de entrada para resolver un problema de implementación del </a:t>
            </a:r>
            <a:r>
              <a:rPr lang="es-419"/>
              <a:t>filtrado</a:t>
            </a:r>
            <a:r>
              <a:rPr lang="es-419"/>
              <a:t>. Para este ejemplo, si tenemos en cuenta que el primer elemento de la imagen tiene coordenadas (0,0), el vecino superior izquierdo tendría coordenadas (-1,-1), y cualquier lenguaje de programación nos devolvería un error al intentar procesar esos índices. A este proceso se lo conoce como </a:t>
            </a:r>
            <a:r>
              <a:rPr b="1" lang="es-419"/>
              <a:t>padding</a:t>
            </a:r>
            <a:r>
              <a:rPr lang="es-419"/>
              <a:t> (relleno).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604f2e94d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04f2e94d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Para ejemplificar este proceso, suponemos</a:t>
            </a:r>
            <a:r>
              <a:rPr lang="es-419"/>
              <a:t> que los </a:t>
            </a:r>
            <a:r>
              <a:rPr lang="es-419"/>
              <a:t>píxeles</a:t>
            </a:r>
            <a:r>
              <a:rPr lang="es-419"/>
              <a:t> de la imagen toman estos valores y vamos a aplicar un filtro conocido como </a:t>
            </a:r>
            <a:r>
              <a:rPr b="1" lang="es-419"/>
              <a:t>filtro promedio</a:t>
            </a:r>
            <a:r>
              <a:rPr lang="es-419"/>
              <a:t>, es decir, que tiene todos sus elementos iguales a 1/9.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Entonces, antes de aplicar este filtro tenemos que asignarle valores a los </a:t>
            </a:r>
            <a:r>
              <a:rPr b="1" lang="es-419"/>
              <a:t>píxeles de relleno</a:t>
            </a:r>
            <a:r>
              <a:rPr lang="es-419"/>
              <a:t>. En la práctica, contamos con varios enfoques de padding para definir estos valores.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4194cff2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194cff2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Un primer enfoque de padding consiste en</a:t>
            </a:r>
            <a:r>
              <a:rPr lang="es-419"/>
              <a:t> </a:t>
            </a:r>
            <a:r>
              <a:rPr lang="es-419"/>
              <a:t>repetir</a:t>
            </a:r>
            <a:r>
              <a:rPr lang="es-419"/>
              <a:t> los valores del píxel más cercano a cada píxel auxiliar. Para el primer píxel, el cálculo de la combinación lineal da como resultado un valor de 2.3, que es lo mismo que el promedio de los nueve valores de la región verde.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604f2e94d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604f2e94d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Un segundo enfoque consiste en rellenar </a:t>
            </a:r>
            <a:r>
              <a:rPr lang="es-419"/>
              <a:t>con </a:t>
            </a:r>
            <a:r>
              <a:rPr lang="es-419"/>
              <a:t>píxeles iguales a 0. Esto da como resultado un píxel con valor igual a 1.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Es importante destacar que estamos usando exactamente el mismo filtro y la misma operación. La diferencia en el resultado es producto del enfoque de padding elegido.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4194cff22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194cff22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Un tercer enfoque consiste en no agregar píxeles auxiliares, con lo que la imagen de salida va a ser más pequeña que la imagen de entrada. En esta figura los píxeles grises de la imagen de salida representan los píxeles no calculados respecto a los enfoques anteriores.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604f2e94d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604f2e94d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Por último, en este esquema vemos un ejemplo completo que nos permite resumir todo lo explicado anteriormente. Según la perspectiva que ofrece la figura, en el frente tenemos la </a:t>
            </a:r>
            <a:r>
              <a:rPr b="1" lang="es-419"/>
              <a:t>imagen de entrada</a:t>
            </a:r>
            <a:r>
              <a:rPr lang="es-419"/>
              <a:t>, en el centro la </a:t>
            </a:r>
            <a:r>
              <a:rPr b="1" lang="es-419"/>
              <a:t>matriz de filtro o kernel </a:t>
            </a:r>
            <a:r>
              <a:rPr lang="es-419"/>
              <a:t>(en este caso un filtro </a:t>
            </a:r>
            <a:r>
              <a:rPr i="1" lang="es-419"/>
              <a:t>sharpened </a:t>
            </a:r>
            <a:r>
              <a:rPr lang="es-419"/>
              <a:t>o </a:t>
            </a:r>
            <a:r>
              <a:rPr i="1" lang="es-419"/>
              <a:t>afilado</a:t>
            </a:r>
            <a:r>
              <a:rPr lang="es-419"/>
              <a:t>), y en el fondo la </a:t>
            </a:r>
            <a:r>
              <a:rPr b="1" lang="es-419"/>
              <a:t>matriz de salida</a:t>
            </a:r>
            <a:r>
              <a:rPr lang="es-419"/>
              <a:t> con un solo píxel estimado</a:t>
            </a:r>
            <a:r>
              <a:rPr lang="es-419"/>
              <a:t>. También podemos ver el resultado </a:t>
            </a:r>
            <a:r>
              <a:rPr lang="es-419"/>
              <a:t>obtenido </a:t>
            </a:r>
            <a:r>
              <a:rPr lang="es-419"/>
              <a:t>de la </a:t>
            </a:r>
            <a:r>
              <a:rPr b="1" lang="es-419"/>
              <a:t>combinación lineal </a:t>
            </a:r>
            <a:r>
              <a:rPr lang="es-419"/>
              <a:t>para el primer píxel, que se estima a partir de los elementos del </a:t>
            </a:r>
            <a:r>
              <a:rPr b="1" lang="es-419"/>
              <a:t>vecindario</a:t>
            </a:r>
            <a:r>
              <a:rPr lang="es-419"/>
              <a:t> y el </a:t>
            </a:r>
            <a:r>
              <a:rPr b="1" lang="es-419"/>
              <a:t>kernel</a:t>
            </a:r>
            <a:r>
              <a:rPr lang="es-419"/>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Además, en la figura también se ve como se agregan artificialmente píxeles en el </a:t>
            </a:r>
            <a:r>
              <a:rPr b="1" lang="es-419"/>
              <a:t>borde de la imagen</a:t>
            </a:r>
            <a:r>
              <a:rPr lang="es-419"/>
              <a:t> repitiendo el valor de los píxeles más cercanos. En la siguiente animación se puede ver el proceso completo para toda la imagen.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5f476bc5e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f476bc5e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 este caso particular el kernel que se aplica produce el efecto que se muestra en la imagen inferior de Lena, y que es conocido como sharpened (o afilado).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f3849724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f3849724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t>O</a:t>
            </a:r>
            <a:r>
              <a:rPr lang="es-419"/>
              <a:t> por el </a:t>
            </a:r>
            <a:r>
              <a:rPr b="1" lang="es-419"/>
              <a:t>Rojo, Amarillo y Azul</a:t>
            </a:r>
            <a:r>
              <a:rPr lang="es-419"/>
              <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s-419"/>
              <a:t>Estos tres </a:t>
            </a:r>
            <a:r>
              <a:rPr b="1" lang="es-419"/>
              <a:t>círculos cromáticos</a:t>
            </a:r>
            <a:r>
              <a:rPr lang="es-419"/>
              <a:t> muestran las diferentes maneras de elegir los colores </a:t>
            </a:r>
            <a:r>
              <a:rPr lang="es-419"/>
              <a:t>p</a:t>
            </a:r>
            <a:r>
              <a:rPr lang="es-419"/>
              <a:t>rimarios. Sin embargo, es interesante notar que la </a:t>
            </a:r>
            <a:r>
              <a:rPr b="1" lang="es-419"/>
              <a:t>gama de colores es exactamente la misma </a:t>
            </a:r>
            <a:r>
              <a:rPr lang="es-419"/>
              <a:t>p</a:t>
            </a:r>
            <a:r>
              <a:rPr lang="es-419"/>
              <a:t>ara los tres modelos.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s-419"/>
              <a:t>Ya que hemos revisados los conce</a:t>
            </a:r>
            <a:r>
              <a:rPr lang="es-419"/>
              <a:t>p</a:t>
            </a:r>
            <a:r>
              <a:rPr lang="es-419"/>
              <a:t>tos de colores </a:t>
            </a:r>
            <a:r>
              <a:rPr lang="es-419"/>
              <a:t>p</a:t>
            </a:r>
            <a:r>
              <a:rPr lang="es-419"/>
              <a:t>rimarios y </a:t>
            </a:r>
            <a:r>
              <a:rPr lang="es-419"/>
              <a:t>cómo</a:t>
            </a:r>
            <a:r>
              <a:rPr lang="es-419"/>
              <a:t> se combinan </a:t>
            </a:r>
            <a:r>
              <a:rPr lang="es-419"/>
              <a:t>p</a:t>
            </a:r>
            <a:r>
              <a:rPr lang="es-419"/>
              <a:t>ara obtener la gama com</a:t>
            </a:r>
            <a:r>
              <a:rPr lang="es-419"/>
              <a:t>p</a:t>
            </a:r>
            <a:r>
              <a:rPr lang="es-419"/>
              <a:t>leta de colores, </a:t>
            </a:r>
            <a:r>
              <a:rPr lang="es-419"/>
              <a:t>p</a:t>
            </a:r>
            <a:r>
              <a:rPr lang="es-419"/>
              <a:t>odemos </a:t>
            </a:r>
            <a:r>
              <a:rPr lang="es-419"/>
              <a:t>p</a:t>
            </a:r>
            <a:r>
              <a:rPr lang="es-419"/>
              <a:t>asar a la definición de es</a:t>
            </a:r>
            <a:r>
              <a:rPr lang="es-419"/>
              <a:t>p</a:t>
            </a:r>
            <a:r>
              <a:rPr lang="es-419"/>
              <a:t>acios de color.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5f476bc5e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5f476bc5e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ef84af21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ef84af21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Correlación y Convolución </a:t>
            </a:r>
            <a:r>
              <a:rPr lang="es-419"/>
              <a:t>son operaciones utilizadas para extraer información de las imágenes. Son filtros lineales, por lo tanto heredan muchas de sus ventajas:</a:t>
            </a:r>
            <a:endParaRPr/>
          </a:p>
          <a:p>
            <a:pPr indent="-298450" lvl="0" marL="457200" rtl="0" algn="l">
              <a:spcBef>
                <a:spcPts val="0"/>
              </a:spcBef>
              <a:spcAft>
                <a:spcPts val="0"/>
              </a:spcAft>
              <a:buSzPts val="1100"/>
              <a:buChar char="-"/>
            </a:pPr>
            <a:r>
              <a:rPr lang="es-419"/>
              <a:t>Son operaciones muy simples que podemos realizar sobre una imagen pero extremadamente útiles, y se pueden analizar y comprender muy bien.</a:t>
            </a:r>
            <a:endParaRPr/>
          </a:p>
          <a:p>
            <a:pPr indent="-298450" lvl="0" marL="457200" rtl="0" algn="l">
              <a:spcBef>
                <a:spcPts val="0"/>
              </a:spcBef>
              <a:spcAft>
                <a:spcPts val="0"/>
              </a:spcAft>
              <a:buSzPts val="1100"/>
              <a:buChar char="-"/>
            </a:pPr>
            <a:r>
              <a:rPr lang="es-419"/>
              <a:t>Son fáciles de implementar y se pueden calcular de manera muy eficiente.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Estas ventajas se derivan a partir de dos características clave de los filtros lineales: son </a:t>
            </a:r>
            <a:r>
              <a:rPr b="1" lang="es-419"/>
              <a:t>invariantes por desplazamiento</a:t>
            </a:r>
            <a:r>
              <a:rPr lang="es-419"/>
              <a:t> y son </a:t>
            </a:r>
            <a:r>
              <a:rPr b="1" lang="es-419"/>
              <a:t>lineales</a:t>
            </a:r>
            <a:r>
              <a:rPr lang="es-419"/>
              <a: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604f2e94d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04f2e94d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Invariantes por desplazamiento</a:t>
            </a:r>
            <a:r>
              <a:rPr lang="es-419"/>
              <a:t> significa que realizamos la misma operación en cada punto de la imagen. Esto implica que, sin importar el orden en que se elijan los píxeles, siempre produce el mismo resultado para la misma imagen de entrada y el mismo kernel.</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419"/>
              <a:t>Lineal</a:t>
            </a:r>
            <a:r>
              <a:rPr lang="es-419"/>
              <a:t> significa que reemplazamos cada píxel con una combinación lineal de sus vecinos.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604f2e94d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604f2e94d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 son conceptos desarrollados en el campo del procesamientos de señales continuas, y heredados más tarde por el campo de procesamiento de imágenes digitales. Sin embargo, a los efectos prácticos de este curso, vamos a considerar </a:t>
            </a:r>
            <a:r>
              <a:rPr lang="es-419"/>
              <a:t>convolución y correlación como operaciones </a:t>
            </a:r>
            <a:r>
              <a:rPr lang="es-419"/>
              <a:t>casi idénticas. Ambas emplean una matriz de filtro y la idea de </a:t>
            </a:r>
            <a:r>
              <a:rPr b="1" lang="es-419"/>
              <a:t>combinación lineal</a:t>
            </a:r>
            <a:r>
              <a:rPr lang="es-419"/>
              <a:t> para estimar el valor de un nuevo píxel. Sin embargo, la </a:t>
            </a:r>
            <a:r>
              <a:rPr b="1" lang="es-419"/>
              <a:t>convolución</a:t>
            </a:r>
            <a:r>
              <a:rPr lang="es-419"/>
              <a:t> implica girar el filtro 180 grados antes de realizar la operación. Además, como vamos a ver más adelante, ambas se diferencian en la utilidad práctica que le damos a cada una.</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604f2e94d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604f2e94d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Por ejemplo, tomemos esta matriz de filtro. Si durante la </a:t>
            </a:r>
            <a:r>
              <a:rPr b="1" lang="es-419"/>
              <a:t>operación de filtrado</a:t>
            </a:r>
            <a:r>
              <a:rPr lang="es-419"/>
              <a:t> lo aplicamos tal como está, entonces...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6057d7e3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6057d7e3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 decimos que esta operación es de </a:t>
            </a:r>
            <a:r>
              <a:rPr b="1" lang="es-419"/>
              <a:t>correlación</a:t>
            </a:r>
            <a:r>
              <a:rPr lang="es-419"/>
              <a:t>, y a la matriz la llamamos </a:t>
            </a:r>
            <a:r>
              <a:rPr b="1" lang="es-419"/>
              <a:t>kernel de correlación</a:t>
            </a:r>
            <a:r>
              <a:rPr lang="es-419"/>
              <a: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057d7e33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6057d7e33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 cambio, si giramos la matriz 180 grados, obtenemos un </a:t>
            </a:r>
            <a:r>
              <a:rPr b="1" lang="es-419"/>
              <a:t>kernel de convolución</a:t>
            </a:r>
            <a:r>
              <a:rPr lang="es-419"/>
              <a:t>, y decimos que la operación es una convolución. Vale la pena resaltar que si la matriz de</a:t>
            </a:r>
            <a:r>
              <a:rPr lang="es-419"/>
              <a:t> filtro es </a:t>
            </a:r>
            <a:r>
              <a:rPr b="1" lang="es-419"/>
              <a:t>simétrica</a:t>
            </a:r>
            <a:r>
              <a:rPr lang="es-419"/>
              <a:t>, los kernel de correlación y convolución son iguales.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419">
                <a:solidFill>
                  <a:schemeClr val="dk1"/>
                </a:solidFill>
              </a:rPr>
              <a:t>Entonces, en que más se diferencian? Cuando usamos </a:t>
            </a:r>
            <a:r>
              <a:rPr b="1" lang="es-419">
                <a:solidFill>
                  <a:schemeClr val="dk1"/>
                </a:solidFill>
              </a:rPr>
              <a:t>correlación</a:t>
            </a:r>
            <a:r>
              <a:rPr lang="es-419">
                <a:solidFill>
                  <a:schemeClr val="dk1"/>
                </a:solidFill>
              </a:rPr>
              <a:t> y cuando usamos </a:t>
            </a:r>
            <a:r>
              <a:rPr b="1" lang="es-419">
                <a:solidFill>
                  <a:schemeClr val="dk1"/>
                </a:solidFill>
              </a:rPr>
              <a:t>convolución</a:t>
            </a:r>
            <a:r>
              <a:rPr lang="es-419">
                <a:solidFill>
                  <a:schemeClr val="dk1"/>
                </a:solidFill>
              </a:rPr>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4195f946a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4195f946a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 el contexto del procesamiento de imágenes, </a:t>
            </a:r>
            <a:r>
              <a:rPr b="1" lang="es-419"/>
              <a:t>c</a:t>
            </a:r>
            <a:r>
              <a:rPr b="1" lang="es-419"/>
              <a:t>orrelación</a:t>
            </a:r>
            <a:r>
              <a:rPr lang="es-419"/>
              <a:t> se define como una medida de la similitud entre dos imágenes, mientras que </a:t>
            </a:r>
            <a:r>
              <a:rPr b="1" lang="es-419"/>
              <a:t>convolución</a:t>
            </a:r>
            <a:r>
              <a:rPr lang="es-419"/>
              <a:t> se define como una medida del efecto de una imagen (o filtro) en otra imagen. </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41d00a08d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41d00a08d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 general, usamos el término </a:t>
            </a:r>
            <a:r>
              <a:rPr b="1" lang="es-419"/>
              <a:t>correlación</a:t>
            </a:r>
            <a:r>
              <a:rPr lang="es-419"/>
              <a:t> cuando el problema requiere procesar la imagen mediante un único filtro, por ejemplo, hacer coincidir una plantilla con alguna parte de la imagen (problema conocido como </a:t>
            </a:r>
            <a:r>
              <a:rPr i="1" lang="es-419"/>
              <a:t>template matching</a:t>
            </a:r>
            <a:r>
              <a:rPr lang="es-419"/>
              <a:t>). Mientras que </a:t>
            </a:r>
            <a:r>
              <a:rPr b="1" lang="es-419"/>
              <a:t>convolución</a:t>
            </a:r>
            <a:r>
              <a:rPr lang="es-419"/>
              <a:t> la usamos para las operaciones de procesamiento de imágenes, como el suavizado (blur), afilado (sharpened), realce de bordes (edge enhancement), detección de bordes (edge detection) y otros.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41d00a08d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1d00a08d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 estas figuras podemos ver ejemplos de cada una. A la izquierda, un</a:t>
            </a:r>
            <a:r>
              <a:rPr lang="es-419"/>
              <a:t> ejemplo correlación para template matching, y a la derecha un ej</a:t>
            </a:r>
            <a:r>
              <a:rPr lang="es-419"/>
              <a:t>emplo dos convoluciones para suavizado y detección de bordes.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f3b2bbe9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f3b2bbe9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41d00a08d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1d00a08d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La razón por la que necesitamos la </a:t>
            </a:r>
            <a:r>
              <a:rPr b="1" lang="es-419"/>
              <a:t>convolución</a:t>
            </a:r>
            <a:r>
              <a:rPr lang="es-419"/>
              <a:t> es porque es </a:t>
            </a:r>
            <a:r>
              <a:rPr i="1" lang="es-419"/>
              <a:t>asociativa</a:t>
            </a:r>
            <a:r>
              <a:rPr lang="es-419"/>
              <a:t>, mientras que la </a:t>
            </a:r>
            <a:r>
              <a:rPr b="1" lang="es-419"/>
              <a:t>correlación</a:t>
            </a:r>
            <a:r>
              <a:rPr lang="es-419"/>
              <a:t> en general no lo es.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41d00a08d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41d00a08d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La propiedad de asociatividad es lo que permite </a:t>
            </a:r>
            <a:r>
              <a:rPr b="1" lang="es-419"/>
              <a:t>pre-convolucionar los filtros</a:t>
            </a:r>
            <a:r>
              <a:rPr lang="es-419"/>
              <a:t> en uno solo, de modo que la operación de convolución sobre la imagen se hace a partir de una única matriz de convolución.</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Por ejemplo, se puede pre-convolucionar un filtro de suavizado </a:t>
            </a:r>
            <a:r>
              <a:rPr b="1" lang="es-419"/>
              <a:t>S</a:t>
            </a:r>
            <a:r>
              <a:rPr lang="es-419"/>
              <a:t>,</a:t>
            </a:r>
            <a:r>
              <a:rPr lang="es-419"/>
              <a:t> con un filtro de detección de bordes </a:t>
            </a:r>
            <a:r>
              <a:rPr b="1" lang="es-419"/>
              <a:t>B</a:t>
            </a:r>
            <a:r>
              <a:rPr lang="es-419"/>
              <a:t>, y la matriz resultado se puede usar como filtro de convolución para aplicar a la imagen </a:t>
            </a:r>
            <a:r>
              <a:rPr b="1" lang="es-419"/>
              <a:t>I</a:t>
            </a:r>
            <a:r>
              <a:rPr lang="es-419"/>
              <a:t> los dos filtros a la vez en una sola operación. De esta manera, si se necesitan usar varios filtros en sucesión, en varias imágenes, tiene sentido combinar los filtros múltiples en un solo con anticipación y luego aplicarlo a todas las imágenes.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Por otro lado, no nos importa que la </a:t>
            </a:r>
            <a:r>
              <a:rPr b="1" lang="es-419"/>
              <a:t>correlación</a:t>
            </a:r>
            <a:r>
              <a:rPr lang="es-419"/>
              <a:t> no sea asociativa, porque realmente no tiene sentido combinar dos plantillas distintas que estamos buscando en una imagen.</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De nuevo, vale la pena aclarar que estos conceptos se heredan desde la disciplina del procesamiento de señales, por lo que la demostración de las propiedades de correlación y convolución quedan fuera del alcance de este curso.</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ef84af216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ef84af216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Finalmente, a continuación veremos algunos ejemplos de operaciones típicamente utilizadas en procesamiento de imágenes, junto a su matriz de filtro y el resultado obtenido.</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ef84af216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ef84af216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ef84af216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ef84af216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ef84af216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ef84af216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f26d17cd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f26d17cd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U</a:t>
            </a:r>
            <a:r>
              <a:rPr lang="es-419"/>
              <a:t>n </a:t>
            </a:r>
            <a:r>
              <a:rPr b="1" lang="es-419"/>
              <a:t>espacio de color </a:t>
            </a:r>
            <a:r>
              <a:rPr lang="es-419"/>
              <a:t>es una organización específica de colores que se utiliza para representar toda la gama de colores a partir de unos pocos colores de referencia.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Vale la pena destacar que los términos </a:t>
            </a:r>
            <a:r>
              <a:rPr b="1" lang="es-419"/>
              <a:t>espacio de color</a:t>
            </a:r>
            <a:r>
              <a:rPr lang="es-419"/>
              <a:t> y </a:t>
            </a:r>
            <a:r>
              <a:rPr b="1" lang="es-419"/>
              <a:t>modelos de color</a:t>
            </a:r>
            <a:r>
              <a:rPr lang="es-419"/>
              <a:t> se usan como sinónimos, aunque esto no es estrictamente correcto. Sin embargo, nosotros vamos a usar esta convención general, ya que no vamos a entrar el los detalles puntuales de cada concepto.</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Para ilustrar estos conceptos, vamos a presentar de manera práctica un ejemplo basado en uno de los espacios de color más conocidos, el</a:t>
            </a:r>
            <a:r>
              <a:rPr b="1" lang="es-419"/>
              <a:t> RGB</a:t>
            </a:r>
            <a:r>
              <a:rPr lang="es-419"/>
              <a:t>. Los detalles de este espacio los veremos luego de este ejemplo.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f3849724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f3849724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S</a:t>
            </a:r>
            <a:r>
              <a:rPr lang="es-419"/>
              <a:t>egún lo que vimos en las filminas anteriores </a:t>
            </a:r>
            <a:r>
              <a:rPr lang="es-419"/>
              <a:t>podemos</a:t>
            </a:r>
            <a:r>
              <a:rPr lang="es-419"/>
              <a:t> tomar los colores </a:t>
            </a:r>
            <a:r>
              <a:rPr lang="es-419"/>
              <a:t>p</a:t>
            </a:r>
            <a:r>
              <a:rPr lang="es-419"/>
              <a:t>rimarios </a:t>
            </a:r>
            <a:r>
              <a:rPr b="1" lang="es-419"/>
              <a:t>Rojo, Verde, Azul</a:t>
            </a:r>
            <a:r>
              <a:rPr lang="es-419"/>
              <a:t>, y re</a:t>
            </a:r>
            <a:r>
              <a:rPr lang="es-419"/>
              <a:t>p</a:t>
            </a:r>
            <a:r>
              <a:rPr lang="es-419"/>
              <a:t>resentar cualquier color del</a:t>
            </a:r>
            <a:r>
              <a:rPr lang="es-419"/>
              <a:t> círculo cromático</a:t>
            </a:r>
            <a:r>
              <a:rPr lang="es-419"/>
              <a:t> como una combinación de estos tres colores en diferentes intensidades. Por ejemplo, podríamos definir el color “rosa viejo” como una mezcla de colores que necesita 90% de rojo, 50% de verde y 50% de azul. Por lo tanto, al especificar la</a:t>
            </a:r>
            <a:r>
              <a:rPr lang="es-419"/>
              <a:t> intensidad con la que se combinan los colores primarios con un número, lo que conseguimos es una estructura de datos...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f3d872f6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f3d872f6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a:t>… que no es otra cosa que una </a:t>
            </a:r>
            <a:r>
              <a:rPr b="1" lang="es-419"/>
              <a:t>tupla</a:t>
            </a:r>
            <a:r>
              <a:rPr lang="es-419"/>
              <a:t> con tres valores, en este caso representados por R, G y B. Ahora, usando esta estructura podemos especificar cualquier color de esta paleta o círculo cromático.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419"/>
              <a:t>El rango de valores para especificar la intensidad de cada color puede variar, por ejemplo, de 0 a 1, de 0 a 100 o de 0 a 255. Para este ejemplo, si asumimos que un rango entre 0 y 255....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cxnSp>
        <p:nvCxnSpPr>
          <p:cNvPr id="67" name="Google Shape;67;p1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68" name="Google Shape;68;p1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69" name="Google Shape;69;p14"/>
          <p:cNvGrpSpPr/>
          <p:nvPr/>
        </p:nvGrpSpPr>
        <p:grpSpPr>
          <a:xfrm>
            <a:off x="1004144" y="1022025"/>
            <a:ext cx="7136668" cy="152400"/>
            <a:chOff x="1346429" y="1011300"/>
            <a:chExt cx="6452100" cy="152400"/>
          </a:xfrm>
        </p:grpSpPr>
        <p:cxnSp>
          <p:nvCxnSpPr>
            <p:cNvPr id="70" name="Google Shape;70;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1" name="Google Shape;71;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72" name="Google Shape;72;p14"/>
          <p:cNvGrpSpPr/>
          <p:nvPr/>
        </p:nvGrpSpPr>
        <p:grpSpPr>
          <a:xfrm>
            <a:off x="1004151" y="3969100"/>
            <a:ext cx="7136668" cy="152400"/>
            <a:chOff x="1346435" y="3969088"/>
            <a:chExt cx="6452100" cy="152400"/>
          </a:xfrm>
        </p:grpSpPr>
        <p:cxnSp>
          <p:nvCxnSpPr>
            <p:cNvPr id="73" name="Google Shape;73;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4" name="Google Shape;74;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75" name="Google Shape;75;p14"/>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76" name="Google Shape;76;p14"/>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77" name="Google Shape;7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1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9" name="Google Shape;89;p17"/>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17"/>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99" name="Shape 99"/>
        <p:cNvGrpSpPr/>
        <p:nvPr/>
      </p:nvGrpSpPr>
      <p:grpSpPr>
        <a:xfrm>
          <a:off x="0" y="0"/>
          <a:ext cx="0" cy="0"/>
          <a:chOff x="0" y="0"/>
          <a:chExt cx="0" cy="0"/>
        </a:xfrm>
      </p:grpSpPr>
      <p:sp>
        <p:nvSpPr>
          <p:cNvPr id="100" name="Google Shape;100;p20"/>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101" name="Google Shape;10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1"/>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5" name="Google Shape;105;p21"/>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1"/>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8" name="Google Shape;10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2"/>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11" name="Google Shape;11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3"/>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115" name="Google Shape;115;p23"/>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6" name="Google Shape;11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 name="Shape 117"/>
        <p:cNvGrpSpPr/>
        <p:nvPr/>
      </p:nvGrpSpPr>
      <p:grpSpPr>
        <a:xfrm>
          <a:off x="0" y="0"/>
          <a:ext cx="0" cy="0"/>
          <a:chOff x="0" y="0"/>
          <a:chExt cx="0" cy="0"/>
        </a:xfrm>
      </p:grpSpPr>
      <p:sp>
        <p:nvSpPr>
          <p:cNvPr id="118" name="Google Shape;11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64" name="Google Shape;64;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65" name="Google Shape;6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reader.digitalbooks.pro/book/preview/38703/c1.html" TargetMode="External"/><Relationship Id="rId10" Type="http://schemas.openxmlformats.org/officeDocument/2006/relationships/hyperlink" Target="http://reader.digitalbooks.pro/book/preview/38703/c1.html" TargetMode="External"/><Relationship Id="rId9" Type="http://schemas.openxmlformats.org/officeDocument/2006/relationships/hyperlink" Target="http://reader.digitalbooks.pro/book/preview/38703/c1.html" TargetMode="External"/><Relationship Id="rId5" Type="http://schemas.openxmlformats.org/officeDocument/2006/relationships/hyperlink" Target="http://reader.digitalbooks.pro/book/preview/38703/c1.html" TargetMode="External"/><Relationship Id="rId6" Type="http://schemas.openxmlformats.org/officeDocument/2006/relationships/hyperlink" Target="http://reader.digitalbooks.pro/book/preview/38703/c1.html" TargetMode="External"/><Relationship Id="rId7" Type="http://schemas.openxmlformats.org/officeDocument/2006/relationships/hyperlink" Target="http://reader.digitalbooks.pro/book/preview/38703/c1.html" TargetMode="External"/><Relationship Id="rId8" Type="http://schemas.openxmlformats.org/officeDocument/2006/relationships/hyperlink" Target="http://reader.digitalbooks.pro/book/preview/38703/c1.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38.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38.png"/><Relationship Id="rId5" Type="http://schemas.openxmlformats.org/officeDocument/2006/relationships/image" Target="../media/image15.png"/><Relationship Id="rId6"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coloress.org/colores-primarios-secundarios-y-terciarios/" TargetMode="External"/><Relationship Id="rId4" Type="http://schemas.openxmlformats.org/officeDocument/2006/relationships/hyperlink" Target="https://coloress.org/colores-primarios-secundarios-y-terciarios/" TargetMode="External"/><Relationship Id="rId5" Type="http://schemas.openxmlformats.org/officeDocument/2006/relationships/hyperlink" Target="https://coloress.org/colores-primarios-secundarios-y-terciarios/" TargetMode="External"/><Relationship Id="rId6" Type="http://schemas.openxmlformats.org/officeDocument/2006/relationships/hyperlink" Target="https://coloress.org/colores-primarios-secundarios-y-terciarios/" TargetMode="External"/><Relationship Id="rId7" Type="http://schemas.openxmlformats.org/officeDocument/2006/relationships/hyperlink" Target="https://coloress.org/colores-primarios-secundarios-y-terciarios/" TargetMode="External"/><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oloress.org/colores-primarios-secundarios-y-terciarios/" TargetMode="External"/><Relationship Id="rId4" Type="http://schemas.openxmlformats.org/officeDocument/2006/relationships/hyperlink" Target="https://coloress.org/colores-primarios-secundarios-y-terciarios/" TargetMode="External"/><Relationship Id="rId9" Type="http://schemas.openxmlformats.org/officeDocument/2006/relationships/image" Target="../media/image4.png"/><Relationship Id="rId5" Type="http://schemas.openxmlformats.org/officeDocument/2006/relationships/hyperlink" Target="https://coloress.org/colores-primarios-secundarios-y-terciarios/" TargetMode="External"/><Relationship Id="rId6" Type="http://schemas.openxmlformats.org/officeDocument/2006/relationships/hyperlink" Target="https://coloress.org/colores-primarios-secundarios-y-terciarios/" TargetMode="External"/><Relationship Id="rId7" Type="http://schemas.openxmlformats.org/officeDocument/2006/relationships/hyperlink" Target="https://coloress.org/colores-primarios-secundarios-y-terciarios/" TargetMode="External"/><Relationship Id="rId8"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jp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gif"/><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coloress.org/colores-primarios-secundarios-y-terciarios/" TargetMode="External"/><Relationship Id="rId4" Type="http://schemas.openxmlformats.org/officeDocument/2006/relationships/hyperlink" Target="https://coloress.org/colores-primarios-secundarios-y-terciarios/" TargetMode="External"/><Relationship Id="rId10" Type="http://schemas.openxmlformats.org/officeDocument/2006/relationships/image" Target="../media/image2.png"/><Relationship Id="rId9" Type="http://schemas.openxmlformats.org/officeDocument/2006/relationships/image" Target="../media/image4.png"/><Relationship Id="rId5" Type="http://schemas.openxmlformats.org/officeDocument/2006/relationships/hyperlink" Target="https://coloress.org/colores-primarios-secundarios-y-terciarios/" TargetMode="External"/><Relationship Id="rId6" Type="http://schemas.openxmlformats.org/officeDocument/2006/relationships/hyperlink" Target="https://coloress.org/colores-primarios-secundarios-y-terciarios/" TargetMode="External"/><Relationship Id="rId7" Type="http://schemas.openxmlformats.org/officeDocument/2006/relationships/hyperlink" Target="https://coloress.org/colores-primarios-secundarios-y-terciarios/" TargetMode="External"/><Relationship Id="rId8"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6.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5.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8.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idx="1" type="subTitle"/>
          </p:nvPr>
        </p:nvSpPr>
        <p:spPr>
          <a:xfrm>
            <a:off x="2137225" y="2527343"/>
            <a:ext cx="4870500" cy="131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3000"/>
              <a:t>Es</a:t>
            </a:r>
            <a:r>
              <a:rPr b="1" lang="es-419" sz="3000"/>
              <a:t>p</a:t>
            </a:r>
            <a:r>
              <a:rPr b="1" lang="es-419" sz="3000"/>
              <a:t>acios de color y filtros lineales</a:t>
            </a:r>
            <a:endParaRPr b="1" sz="3000"/>
          </a:p>
        </p:txBody>
      </p:sp>
      <p:sp>
        <p:nvSpPr>
          <p:cNvPr id="124" name="Google Shape;124;p25"/>
          <p:cNvSpPr txBox="1"/>
          <p:nvPr>
            <p:ph type="ctrTitle"/>
          </p:nvPr>
        </p:nvSpPr>
        <p:spPr>
          <a:xfrm>
            <a:off x="1004150" y="1184400"/>
            <a:ext cx="7136700" cy="14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6000"/>
              <a:t>Visión por Computadora</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a:t>
            </a:r>
            <a:r>
              <a:rPr lang="es-419"/>
              <a:t>p</a:t>
            </a:r>
            <a:r>
              <a:rPr lang="es-419"/>
              <a:t>acios de Color</a:t>
            </a:r>
            <a:endParaRPr/>
          </a:p>
        </p:txBody>
      </p:sp>
      <p:sp>
        <p:nvSpPr>
          <p:cNvPr id="189" name="Google Shape;189;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Organización es</a:t>
            </a:r>
            <a:r>
              <a:rPr lang="es-419"/>
              <a:t>p</a:t>
            </a:r>
            <a:r>
              <a:rPr lang="es-419"/>
              <a:t>ecífica de colores</a:t>
            </a:r>
            <a:endParaRPr/>
          </a:p>
          <a:p>
            <a:pPr indent="-342900" lvl="0" marL="457200" rtl="0" algn="l">
              <a:spcBef>
                <a:spcPts val="0"/>
              </a:spcBef>
              <a:spcAft>
                <a:spcPts val="0"/>
              </a:spcAft>
              <a:buSzPts val="1800"/>
              <a:buChar char="●"/>
            </a:pPr>
            <a:r>
              <a:rPr lang="es-419"/>
              <a:t>Modelo para representar colores</a:t>
            </a:r>
            <a:endParaRPr/>
          </a:p>
          <a:p>
            <a:pPr indent="-342900" lvl="0" marL="457200" rtl="0" algn="l">
              <a:spcBef>
                <a:spcPts val="0"/>
              </a:spcBef>
              <a:spcAft>
                <a:spcPts val="0"/>
              </a:spcAft>
              <a:buSzPts val="1800"/>
              <a:buChar char="●"/>
            </a:pPr>
            <a:r>
              <a:t/>
            </a:r>
            <a:endParaRPr b="1"/>
          </a:p>
        </p:txBody>
      </p:sp>
      <p:pic>
        <p:nvPicPr>
          <p:cNvPr id="190" name="Google Shape;190;p34"/>
          <p:cNvPicPr preferRelativeResize="0"/>
          <p:nvPr/>
        </p:nvPicPr>
        <p:blipFill>
          <a:blip r:embed="rId3">
            <a:alphaModFix/>
          </a:blip>
          <a:stretch>
            <a:fillRect/>
          </a:stretch>
        </p:blipFill>
        <p:spPr>
          <a:xfrm>
            <a:off x="311694" y="2024526"/>
            <a:ext cx="2929883" cy="2929899"/>
          </a:xfrm>
          <a:prstGeom prst="rect">
            <a:avLst/>
          </a:prstGeom>
          <a:noFill/>
          <a:ln>
            <a:noFill/>
          </a:ln>
        </p:spPr>
      </p:pic>
      <p:cxnSp>
        <p:nvCxnSpPr>
          <p:cNvPr id="191" name="Google Shape;191;p34"/>
          <p:cNvCxnSpPr>
            <a:endCxn id="192" idx="1"/>
          </p:cNvCxnSpPr>
          <p:nvPr/>
        </p:nvCxnSpPr>
        <p:spPr>
          <a:xfrm>
            <a:off x="1791150" y="2701900"/>
            <a:ext cx="2581800" cy="689400"/>
          </a:xfrm>
          <a:prstGeom prst="bentConnector3">
            <a:avLst>
              <a:gd fmla="val 77909" name="adj1"/>
            </a:avLst>
          </a:prstGeom>
          <a:noFill/>
          <a:ln cap="flat" cmpd="sng" w="19050">
            <a:solidFill>
              <a:srgbClr val="000000"/>
            </a:solidFill>
            <a:prstDash val="solid"/>
            <a:round/>
            <a:headEnd len="med" w="med" type="oval"/>
            <a:tailEnd len="med" w="med" type="oval"/>
          </a:ln>
        </p:spPr>
      </p:cxnSp>
      <p:cxnSp>
        <p:nvCxnSpPr>
          <p:cNvPr id="193" name="Google Shape;193;p34"/>
          <p:cNvCxnSpPr>
            <a:endCxn id="194" idx="1"/>
          </p:cNvCxnSpPr>
          <p:nvPr/>
        </p:nvCxnSpPr>
        <p:spPr>
          <a:xfrm>
            <a:off x="2611650" y="3052025"/>
            <a:ext cx="1761300" cy="937800"/>
          </a:xfrm>
          <a:prstGeom prst="bentConnector3">
            <a:avLst>
              <a:gd fmla="val 46595" name="adj1"/>
            </a:avLst>
          </a:prstGeom>
          <a:noFill/>
          <a:ln cap="flat" cmpd="sng" w="19050">
            <a:solidFill>
              <a:srgbClr val="000000"/>
            </a:solidFill>
            <a:prstDash val="solid"/>
            <a:round/>
            <a:headEnd len="med" w="med" type="oval"/>
            <a:tailEnd len="med" w="med" type="oval"/>
          </a:ln>
        </p:spPr>
      </p:cxnSp>
      <p:cxnSp>
        <p:nvCxnSpPr>
          <p:cNvPr id="195" name="Google Shape;195;p34"/>
          <p:cNvCxnSpPr>
            <a:endCxn id="196" idx="1"/>
          </p:cNvCxnSpPr>
          <p:nvPr/>
        </p:nvCxnSpPr>
        <p:spPr>
          <a:xfrm>
            <a:off x="1240950" y="4323000"/>
            <a:ext cx="3132000" cy="279600"/>
          </a:xfrm>
          <a:prstGeom prst="bentConnector3">
            <a:avLst>
              <a:gd fmla="val 62619" name="adj1"/>
            </a:avLst>
          </a:prstGeom>
          <a:noFill/>
          <a:ln cap="flat" cmpd="sng" w="19050">
            <a:solidFill>
              <a:srgbClr val="000000"/>
            </a:solidFill>
            <a:prstDash val="solid"/>
            <a:round/>
            <a:headEnd len="med" w="med" type="oval"/>
            <a:tailEnd len="med" w="med" type="oval"/>
          </a:ln>
        </p:spPr>
      </p:cxnSp>
      <p:sp>
        <p:nvSpPr>
          <p:cNvPr id="192" name="Google Shape;192;p34"/>
          <p:cNvSpPr txBox="1"/>
          <p:nvPr>
            <p:ph idx="1" type="body"/>
          </p:nvPr>
        </p:nvSpPr>
        <p:spPr>
          <a:xfrm>
            <a:off x="4372950" y="3125950"/>
            <a:ext cx="1993800" cy="5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t>(</a:t>
            </a:r>
            <a:r>
              <a:rPr b="1" lang="es-419">
                <a:solidFill>
                  <a:srgbClr val="FF0000"/>
                </a:solidFill>
              </a:rPr>
              <a:t>248</a:t>
            </a:r>
            <a:r>
              <a:rPr b="1" lang="es-419"/>
              <a:t>,</a:t>
            </a:r>
            <a:r>
              <a:rPr b="1" lang="es-419">
                <a:solidFill>
                  <a:srgbClr val="6AA84F"/>
                </a:solidFill>
              </a:rPr>
              <a:t>240</a:t>
            </a:r>
            <a:r>
              <a:rPr b="1" lang="es-419"/>
              <a:t>,</a:t>
            </a:r>
            <a:r>
              <a:rPr b="1" lang="es-419">
                <a:solidFill>
                  <a:srgbClr val="0000FF"/>
                </a:solidFill>
              </a:rPr>
              <a:t>129</a:t>
            </a:r>
            <a:r>
              <a:rPr b="1" lang="es-419"/>
              <a:t>)</a:t>
            </a:r>
            <a:endParaRPr b="1"/>
          </a:p>
        </p:txBody>
      </p:sp>
      <p:sp>
        <p:nvSpPr>
          <p:cNvPr id="194" name="Google Shape;194;p34"/>
          <p:cNvSpPr txBox="1"/>
          <p:nvPr>
            <p:ph idx="1" type="body"/>
          </p:nvPr>
        </p:nvSpPr>
        <p:spPr>
          <a:xfrm>
            <a:off x="4372950" y="3724475"/>
            <a:ext cx="1993800" cy="5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t>(</a:t>
            </a:r>
            <a:r>
              <a:rPr b="1" lang="es-419">
                <a:solidFill>
                  <a:srgbClr val="FF0000"/>
                </a:solidFill>
              </a:rPr>
              <a:t>244</a:t>
            </a:r>
            <a:r>
              <a:rPr b="1" lang="es-419"/>
              <a:t>,</a:t>
            </a:r>
            <a:r>
              <a:rPr b="1" lang="es-419">
                <a:solidFill>
                  <a:srgbClr val="6AA84F"/>
                </a:solidFill>
              </a:rPr>
              <a:t>175</a:t>
            </a:r>
            <a:r>
              <a:rPr b="1" lang="es-419"/>
              <a:t>,</a:t>
            </a:r>
            <a:r>
              <a:rPr b="1" lang="es-419">
                <a:solidFill>
                  <a:srgbClr val="0000FF"/>
                </a:solidFill>
              </a:rPr>
              <a:t>98</a:t>
            </a:r>
            <a:r>
              <a:rPr b="1" lang="es-419"/>
              <a:t>)</a:t>
            </a:r>
            <a:endParaRPr/>
          </a:p>
        </p:txBody>
      </p:sp>
      <p:sp>
        <p:nvSpPr>
          <p:cNvPr id="196" name="Google Shape;196;p34"/>
          <p:cNvSpPr txBox="1"/>
          <p:nvPr>
            <p:ph idx="1" type="body"/>
          </p:nvPr>
        </p:nvSpPr>
        <p:spPr>
          <a:xfrm>
            <a:off x="4372950" y="4337250"/>
            <a:ext cx="1993800" cy="5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t>(</a:t>
            </a:r>
            <a:r>
              <a:rPr b="1" lang="es-419">
                <a:solidFill>
                  <a:srgbClr val="FF0000"/>
                </a:solidFill>
              </a:rPr>
              <a:t>124</a:t>
            </a:r>
            <a:r>
              <a:rPr b="1" lang="es-419"/>
              <a:t>,</a:t>
            </a:r>
            <a:r>
              <a:rPr b="1" lang="es-419">
                <a:solidFill>
                  <a:srgbClr val="6AA84F"/>
                </a:solidFill>
              </a:rPr>
              <a:t>131</a:t>
            </a:r>
            <a:r>
              <a:rPr b="1" lang="es-419"/>
              <a:t>,</a:t>
            </a:r>
            <a:r>
              <a:rPr b="1" lang="es-419">
                <a:solidFill>
                  <a:srgbClr val="0000FF"/>
                </a:solidFill>
              </a:rPr>
              <a:t>183</a:t>
            </a:r>
            <a:r>
              <a:rPr b="1" lang="es-419"/>
              <a:t>)</a:t>
            </a:r>
            <a:endParaRPr/>
          </a:p>
        </p:txBody>
      </p:sp>
      <p:sp>
        <p:nvSpPr>
          <p:cNvPr id="197" name="Google Shape;197;p34"/>
          <p:cNvSpPr txBox="1"/>
          <p:nvPr>
            <p:ph idx="1" type="body"/>
          </p:nvPr>
        </p:nvSpPr>
        <p:spPr>
          <a:xfrm>
            <a:off x="3601725" y="2240725"/>
            <a:ext cx="2979900" cy="516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a:t>tu</a:t>
            </a:r>
            <a:r>
              <a:rPr b="1" lang="es-419"/>
              <a:t>p</a:t>
            </a:r>
            <a:r>
              <a:rPr b="1" lang="es-419"/>
              <a:t>la: (</a:t>
            </a:r>
            <a:r>
              <a:rPr b="1" lang="es-419">
                <a:solidFill>
                  <a:srgbClr val="FF0000"/>
                </a:solidFill>
              </a:rPr>
              <a:t>R</a:t>
            </a:r>
            <a:r>
              <a:rPr b="1" lang="es-419"/>
              <a:t>,</a:t>
            </a:r>
            <a:r>
              <a:rPr b="1" lang="es-419">
                <a:solidFill>
                  <a:srgbClr val="6AA84F"/>
                </a:solidFill>
              </a:rPr>
              <a:t>G</a:t>
            </a:r>
            <a:r>
              <a:rPr b="1" lang="es-419"/>
              <a:t>,</a:t>
            </a:r>
            <a:r>
              <a:rPr b="1" lang="es-419">
                <a:solidFill>
                  <a:srgbClr val="0000FF"/>
                </a:solidFill>
              </a:rPr>
              <a:t>B</a:t>
            </a:r>
            <a:r>
              <a:rPr b="1" lang="es-419"/>
              <a:t>)</a:t>
            </a:r>
            <a:endParaRPr b="1"/>
          </a:p>
          <a:p>
            <a:pPr indent="0" lvl="0" marL="0" rtl="0" algn="ctr">
              <a:lnSpc>
                <a:spcPct val="100000"/>
              </a:lnSpc>
              <a:spcBef>
                <a:spcPts val="0"/>
              </a:spcBef>
              <a:spcAft>
                <a:spcPts val="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Espacios de Color</a:t>
            </a:r>
            <a:endParaRPr/>
          </a:p>
        </p:txBody>
      </p:sp>
      <p:sp>
        <p:nvSpPr>
          <p:cNvPr id="203" name="Google Shape;203;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Organización específica de colores</a:t>
            </a:r>
            <a:endParaRPr/>
          </a:p>
          <a:p>
            <a:pPr indent="-342900" lvl="0" marL="457200" rtl="0" algn="l">
              <a:spcBef>
                <a:spcPts val="0"/>
              </a:spcBef>
              <a:spcAft>
                <a:spcPts val="0"/>
              </a:spcAft>
              <a:buSzPts val="1800"/>
              <a:buChar char="●"/>
            </a:pPr>
            <a:r>
              <a:rPr lang="es-419"/>
              <a:t>Modelo para representar colores</a:t>
            </a:r>
            <a:endParaRPr/>
          </a:p>
          <a:p>
            <a:pPr indent="-342900" lvl="0" marL="457200" rtl="0" algn="l">
              <a:spcBef>
                <a:spcPts val="0"/>
              </a:spcBef>
              <a:spcAft>
                <a:spcPts val="0"/>
              </a:spcAft>
              <a:buSzPts val="1800"/>
              <a:buChar char="●"/>
            </a:pPr>
            <a:r>
              <a:t/>
            </a:r>
            <a:endParaRPr b="1"/>
          </a:p>
        </p:txBody>
      </p:sp>
      <p:pic>
        <p:nvPicPr>
          <p:cNvPr id="204" name="Google Shape;204;p35"/>
          <p:cNvPicPr preferRelativeResize="0"/>
          <p:nvPr/>
        </p:nvPicPr>
        <p:blipFill>
          <a:blip r:embed="rId3">
            <a:alphaModFix/>
          </a:blip>
          <a:stretch>
            <a:fillRect/>
          </a:stretch>
        </p:blipFill>
        <p:spPr>
          <a:xfrm>
            <a:off x="311694" y="2024526"/>
            <a:ext cx="2929883" cy="2929899"/>
          </a:xfrm>
          <a:prstGeom prst="rect">
            <a:avLst/>
          </a:prstGeom>
          <a:noFill/>
          <a:ln>
            <a:noFill/>
          </a:ln>
        </p:spPr>
      </p:pic>
      <p:sp>
        <p:nvSpPr>
          <p:cNvPr id="205" name="Google Shape;205;p35"/>
          <p:cNvSpPr txBox="1"/>
          <p:nvPr>
            <p:ph idx="1" type="body"/>
          </p:nvPr>
        </p:nvSpPr>
        <p:spPr>
          <a:xfrm>
            <a:off x="4372950" y="3125950"/>
            <a:ext cx="1649400" cy="5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t>(</a:t>
            </a:r>
            <a:r>
              <a:rPr b="1" lang="es-419">
                <a:solidFill>
                  <a:srgbClr val="FF0000"/>
                </a:solidFill>
              </a:rPr>
              <a:t>248</a:t>
            </a:r>
            <a:r>
              <a:rPr b="1" lang="es-419"/>
              <a:t>,</a:t>
            </a:r>
            <a:r>
              <a:rPr b="1" lang="es-419">
                <a:solidFill>
                  <a:srgbClr val="6AA84F"/>
                </a:solidFill>
              </a:rPr>
              <a:t>240</a:t>
            </a:r>
            <a:r>
              <a:rPr b="1" lang="es-419"/>
              <a:t>,</a:t>
            </a:r>
            <a:r>
              <a:rPr b="1" lang="es-419">
                <a:solidFill>
                  <a:srgbClr val="0000FF"/>
                </a:solidFill>
              </a:rPr>
              <a:t>129</a:t>
            </a:r>
            <a:r>
              <a:rPr b="1" lang="es-419"/>
              <a:t>)</a:t>
            </a:r>
            <a:endParaRPr b="1"/>
          </a:p>
        </p:txBody>
      </p:sp>
      <p:sp>
        <p:nvSpPr>
          <p:cNvPr id="206" name="Google Shape;206;p35"/>
          <p:cNvSpPr txBox="1"/>
          <p:nvPr>
            <p:ph idx="1" type="body"/>
          </p:nvPr>
        </p:nvSpPr>
        <p:spPr>
          <a:xfrm>
            <a:off x="4372950" y="3724475"/>
            <a:ext cx="1649400" cy="5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t>(</a:t>
            </a:r>
            <a:r>
              <a:rPr b="1" lang="es-419">
                <a:solidFill>
                  <a:srgbClr val="FF0000"/>
                </a:solidFill>
              </a:rPr>
              <a:t>244</a:t>
            </a:r>
            <a:r>
              <a:rPr b="1" lang="es-419"/>
              <a:t>,</a:t>
            </a:r>
            <a:r>
              <a:rPr b="1" lang="es-419">
                <a:solidFill>
                  <a:srgbClr val="6AA84F"/>
                </a:solidFill>
              </a:rPr>
              <a:t>175</a:t>
            </a:r>
            <a:r>
              <a:rPr b="1" lang="es-419"/>
              <a:t>,</a:t>
            </a:r>
            <a:r>
              <a:rPr b="1" lang="es-419">
                <a:solidFill>
                  <a:srgbClr val="0000FF"/>
                </a:solidFill>
              </a:rPr>
              <a:t>98</a:t>
            </a:r>
            <a:r>
              <a:rPr b="1" lang="es-419"/>
              <a:t>)</a:t>
            </a:r>
            <a:endParaRPr/>
          </a:p>
        </p:txBody>
      </p:sp>
      <p:sp>
        <p:nvSpPr>
          <p:cNvPr id="207" name="Google Shape;207;p35"/>
          <p:cNvSpPr txBox="1"/>
          <p:nvPr>
            <p:ph idx="1" type="body"/>
          </p:nvPr>
        </p:nvSpPr>
        <p:spPr>
          <a:xfrm>
            <a:off x="4372950" y="4337250"/>
            <a:ext cx="1649400" cy="5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t>(</a:t>
            </a:r>
            <a:r>
              <a:rPr b="1" lang="es-419">
                <a:solidFill>
                  <a:srgbClr val="FF0000"/>
                </a:solidFill>
              </a:rPr>
              <a:t>124</a:t>
            </a:r>
            <a:r>
              <a:rPr b="1" lang="es-419"/>
              <a:t>,</a:t>
            </a:r>
            <a:r>
              <a:rPr b="1" lang="es-419">
                <a:solidFill>
                  <a:srgbClr val="6AA84F"/>
                </a:solidFill>
              </a:rPr>
              <a:t>131</a:t>
            </a:r>
            <a:r>
              <a:rPr b="1" lang="es-419"/>
              <a:t>,</a:t>
            </a:r>
            <a:r>
              <a:rPr b="1" lang="es-419">
                <a:solidFill>
                  <a:srgbClr val="0000FF"/>
                </a:solidFill>
              </a:rPr>
              <a:t>183</a:t>
            </a:r>
            <a:r>
              <a:rPr b="1" lang="es-419"/>
              <a:t>)</a:t>
            </a:r>
            <a:endParaRPr/>
          </a:p>
        </p:txBody>
      </p:sp>
      <p:sp>
        <p:nvSpPr>
          <p:cNvPr id="208" name="Google Shape;208;p35"/>
          <p:cNvSpPr txBox="1"/>
          <p:nvPr>
            <p:ph idx="1" type="body"/>
          </p:nvPr>
        </p:nvSpPr>
        <p:spPr>
          <a:xfrm>
            <a:off x="3601725" y="2240725"/>
            <a:ext cx="2979900" cy="516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a:t>tupla: (</a:t>
            </a:r>
            <a:r>
              <a:rPr b="1" lang="es-419">
                <a:solidFill>
                  <a:srgbClr val="FF0000"/>
                </a:solidFill>
              </a:rPr>
              <a:t>R</a:t>
            </a:r>
            <a:r>
              <a:rPr b="1" lang="es-419"/>
              <a:t>,</a:t>
            </a:r>
            <a:r>
              <a:rPr b="1" lang="es-419">
                <a:solidFill>
                  <a:srgbClr val="6AA84F"/>
                </a:solidFill>
              </a:rPr>
              <a:t>G</a:t>
            </a:r>
            <a:r>
              <a:rPr b="1" lang="es-419"/>
              <a:t>,</a:t>
            </a:r>
            <a:r>
              <a:rPr b="1" lang="es-419">
                <a:solidFill>
                  <a:srgbClr val="0000FF"/>
                </a:solidFill>
              </a:rPr>
              <a:t>B</a:t>
            </a:r>
            <a:r>
              <a:rPr b="1" lang="es-419"/>
              <a:t>)</a:t>
            </a:r>
            <a:endParaRPr b="1"/>
          </a:p>
          <a:p>
            <a:pPr indent="0" lvl="0" marL="0" rtl="0" algn="ctr">
              <a:lnSpc>
                <a:spcPct val="100000"/>
              </a:lnSpc>
              <a:spcBef>
                <a:spcPts val="0"/>
              </a:spcBef>
              <a:spcAft>
                <a:spcPts val="0"/>
              </a:spcAft>
              <a:buNone/>
            </a:pPr>
            <a:r>
              <a:t/>
            </a:r>
            <a:endParaRPr b="1"/>
          </a:p>
        </p:txBody>
      </p:sp>
      <p:sp>
        <p:nvSpPr>
          <p:cNvPr id="209" name="Google Shape;209;p35"/>
          <p:cNvSpPr txBox="1"/>
          <p:nvPr>
            <p:ph idx="1" type="body"/>
          </p:nvPr>
        </p:nvSpPr>
        <p:spPr>
          <a:xfrm>
            <a:off x="6519150" y="3125950"/>
            <a:ext cx="2351100" cy="5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t>(</a:t>
            </a:r>
            <a:r>
              <a:rPr b="1" lang="es-419">
                <a:solidFill>
                  <a:srgbClr val="FF0000"/>
                </a:solidFill>
              </a:rPr>
              <a:t>0.972</a:t>
            </a:r>
            <a:r>
              <a:rPr b="1" lang="es-419"/>
              <a:t>,</a:t>
            </a:r>
            <a:r>
              <a:rPr b="1" lang="es-419">
                <a:solidFill>
                  <a:srgbClr val="6AA84F"/>
                </a:solidFill>
              </a:rPr>
              <a:t>0.941</a:t>
            </a:r>
            <a:r>
              <a:rPr b="1" lang="es-419"/>
              <a:t>,</a:t>
            </a:r>
            <a:r>
              <a:rPr b="1" lang="es-419">
                <a:solidFill>
                  <a:srgbClr val="0000FF"/>
                </a:solidFill>
              </a:rPr>
              <a:t>0.506</a:t>
            </a:r>
            <a:r>
              <a:rPr b="1" lang="es-419"/>
              <a:t>)</a:t>
            </a:r>
            <a:endParaRPr b="1"/>
          </a:p>
        </p:txBody>
      </p:sp>
      <p:sp>
        <p:nvSpPr>
          <p:cNvPr id="210" name="Google Shape;210;p35"/>
          <p:cNvSpPr txBox="1"/>
          <p:nvPr>
            <p:ph idx="1" type="body"/>
          </p:nvPr>
        </p:nvSpPr>
        <p:spPr>
          <a:xfrm>
            <a:off x="6519150" y="3724475"/>
            <a:ext cx="2351100" cy="5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t>(</a:t>
            </a:r>
            <a:r>
              <a:rPr b="1" lang="es-419">
                <a:solidFill>
                  <a:srgbClr val="FF0000"/>
                </a:solidFill>
              </a:rPr>
              <a:t>0.957</a:t>
            </a:r>
            <a:r>
              <a:rPr b="1" lang="es-419"/>
              <a:t>,</a:t>
            </a:r>
            <a:r>
              <a:rPr b="1" lang="es-419">
                <a:solidFill>
                  <a:srgbClr val="6AA84F"/>
                </a:solidFill>
              </a:rPr>
              <a:t>0.686</a:t>
            </a:r>
            <a:r>
              <a:rPr b="1" lang="es-419"/>
              <a:t>,</a:t>
            </a:r>
            <a:r>
              <a:rPr b="1" lang="es-419">
                <a:solidFill>
                  <a:srgbClr val="0000FF"/>
                </a:solidFill>
              </a:rPr>
              <a:t>0.384</a:t>
            </a:r>
            <a:r>
              <a:rPr b="1" lang="es-419"/>
              <a:t>)</a:t>
            </a:r>
            <a:endParaRPr/>
          </a:p>
        </p:txBody>
      </p:sp>
      <p:sp>
        <p:nvSpPr>
          <p:cNvPr id="211" name="Google Shape;211;p35"/>
          <p:cNvSpPr txBox="1"/>
          <p:nvPr>
            <p:ph idx="1" type="body"/>
          </p:nvPr>
        </p:nvSpPr>
        <p:spPr>
          <a:xfrm>
            <a:off x="6519150" y="4337250"/>
            <a:ext cx="2351100" cy="5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t>(</a:t>
            </a:r>
            <a:r>
              <a:rPr b="1" lang="es-419">
                <a:solidFill>
                  <a:srgbClr val="FF0000"/>
                </a:solidFill>
              </a:rPr>
              <a:t>0.486</a:t>
            </a:r>
            <a:r>
              <a:rPr b="1" lang="es-419"/>
              <a:t>,</a:t>
            </a:r>
            <a:r>
              <a:rPr b="1" lang="es-419">
                <a:solidFill>
                  <a:srgbClr val="6AA84F"/>
                </a:solidFill>
              </a:rPr>
              <a:t>0.514</a:t>
            </a:r>
            <a:r>
              <a:rPr b="1" lang="es-419"/>
              <a:t>,</a:t>
            </a:r>
            <a:r>
              <a:rPr b="1" lang="es-419">
                <a:solidFill>
                  <a:srgbClr val="0000FF"/>
                </a:solidFill>
              </a:rPr>
              <a:t>0.718</a:t>
            </a:r>
            <a:r>
              <a:rPr b="1" lang="es-419"/>
              <a:t>)</a:t>
            </a:r>
            <a:endParaRPr/>
          </a:p>
        </p:txBody>
      </p:sp>
      <p:cxnSp>
        <p:nvCxnSpPr>
          <p:cNvPr id="212" name="Google Shape;212;p35"/>
          <p:cNvCxnSpPr>
            <a:stCxn id="205" idx="3"/>
            <a:endCxn id="209" idx="1"/>
          </p:cNvCxnSpPr>
          <p:nvPr/>
        </p:nvCxnSpPr>
        <p:spPr>
          <a:xfrm>
            <a:off x="6022350" y="3391300"/>
            <a:ext cx="496800" cy="0"/>
          </a:xfrm>
          <a:prstGeom prst="straightConnector1">
            <a:avLst/>
          </a:prstGeom>
          <a:noFill/>
          <a:ln cap="flat" cmpd="sng" w="19050">
            <a:solidFill>
              <a:srgbClr val="000000"/>
            </a:solidFill>
            <a:prstDash val="solid"/>
            <a:round/>
            <a:headEnd len="med" w="med" type="oval"/>
            <a:tailEnd len="med" w="med" type="oval"/>
          </a:ln>
        </p:spPr>
      </p:cxnSp>
      <p:cxnSp>
        <p:nvCxnSpPr>
          <p:cNvPr id="213" name="Google Shape;213;p35"/>
          <p:cNvCxnSpPr>
            <a:stCxn id="206" idx="3"/>
            <a:endCxn id="210" idx="1"/>
          </p:cNvCxnSpPr>
          <p:nvPr/>
        </p:nvCxnSpPr>
        <p:spPr>
          <a:xfrm>
            <a:off x="6022350" y="3989825"/>
            <a:ext cx="496800" cy="0"/>
          </a:xfrm>
          <a:prstGeom prst="straightConnector1">
            <a:avLst/>
          </a:prstGeom>
          <a:noFill/>
          <a:ln cap="flat" cmpd="sng" w="19050">
            <a:solidFill>
              <a:srgbClr val="000000"/>
            </a:solidFill>
            <a:prstDash val="solid"/>
            <a:round/>
            <a:headEnd len="med" w="med" type="oval"/>
            <a:tailEnd len="med" w="med" type="oval"/>
          </a:ln>
        </p:spPr>
      </p:cxnSp>
      <p:cxnSp>
        <p:nvCxnSpPr>
          <p:cNvPr id="214" name="Google Shape;214;p35"/>
          <p:cNvCxnSpPr>
            <a:stCxn id="207" idx="3"/>
            <a:endCxn id="211" idx="1"/>
          </p:cNvCxnSpPr>
          <p:nvPr/>
        </p:nvCxnSpPr>
        <p:spPr>
          <a:xfrm>
            <a:off x="6022350" y="4602600"/>
            <a:ext cx="496800" cy="0"/>
          </a:xfrm>
          <a:prstGeom prst="straightConnector1">
            <a:avLst/>
          </a:prstGeom>
          <a:noFill/>
          <a:ln cap="flat" cmpd="sng" w="19050">
            <a:solidFill>
              <a:srgbClr val="000000"/>
            </a:solidFill>
            <a:prstDash val="solid"/>
            <a:round/>
            <a:headEnd len="med" w="med" type="oval"/>
            <a:tailEnd len="med" w="med" type="oval"/>
          </a:ln>
        </p:spPr>
      </p:cxnSp>
      <p:cxnSp>
        <p:nvCxnSpPr>
          <p:cNvPr id="215" name="Google Shape;215;p35"/>
          <p:cNvCxnSpPr/>
          <p:nvPr/>
        </p:nvCxnSpPr>
        <p:spPr>
          <a:xfrm>
            <a:off x="1791150" y="2701900"/>
            <a:ext cx="2581800" cy="689400"/>
          </a:xfrm>
          <a:prstGeom prst="bentConnector3">
            <a:avLst>
              <a:gd fmla="val 77909" name="adj1"/>
            </a:avLst>
          </a:prstGeom>
          <a:noFill/>
          <a:ln cap="flat" cmpd="sng" w="19050">
            <a:solidFill>
              <a:srgbClr val="000000"/>
            </a:solidFill>
            <a:prstDash val="solid"/>
            <a:round/>
            <a:headEnd len="med" w="med" type="oval"/>
            <a:tailEnd len="med" w="med" type="oval"/>
          </a:ln>
        </p:spPr>
      </p:cxnSp>
      <p:cxnSp>
        <p:nvCxnSpPr>
          <p:cNvPr id="216" name="Google Shape;216;p35"/>
          <p:cNvCxnSpPr/>
          <p:nvPr/>
        </p:nvCxnSpPr>
        <p:spPr>
          <a:xfrm>
            <a:off x="2611650" y="3052025"/>
            <a:ext cx="1761300" cy="937800"/>
          </a:xfrm>
          <a:prstGeom prst="bentConnector3">
            <a:avLst>
              <a:gd fmla="val 46595" name="adj1"/>
            </a:avLst>
          </a:prstGeom>
          <a:noFill/>
          <a:ln cap="flat" cmpd="sng" w="19050">
            <a:solidFill>
              <a:srgbClr val="000000"/>
            </a:solidFill>
            <a:prstDash val="solid"/>
            <a:round/>
            <a:headEnd len="med" w="med" type="oval"/>
            <a:tailEnd len="med" w="med" type="oval"/>
          </a:ln>
        </p:spPr>
      </p:cxnSp>
      <p:cxnSp>
        <p:nvCxnSpPr>
          <p:cNvPr id="217" name="Google Shape;217;p35"/>
          <p:cNvCxnSpPr/>
          <p:nvPr/>
        </p:nvCxnSpPr>
        <p:spPr>
          <a:xfrm>
            <a:off x="1240950" y="4323000"/>
            <a:ext cx="3132000" cy="279600"/>
          </a:xfrm>
          <a:prstGeom prst="bentConnector3">
            <a:avLst>
              <a:gd fmla="val 62619" name="adj1"/>
            </a:avLst>
          </a:prstGeom>
          <a:noFill/>
          <a:ln cap="flat" cmpd="sng" w="19050">
            <a:solidFill>
              <a:srgbClr val="000000"/>
            </a:solidFill>
            <a:prstDash val="solid"/>
            <a:round/>
            <a:headEnd len="med" w="med" type="oval"/>
            <a:tailEnd len="med" w="med" type="oval"/>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a:t>
            </a:r>
            <a:r>
              <a:rPr lang="es-419"/>
              <a:t>p</a:t>
            </a:r>
            <a:r>
              <a:rPr lang="es-419"/>
              <a:t>acios de Color - RGB</a:t>
            </a:r>
            <a:endParaRPr/>
          </a:p>
        </p:txBody>
      </p:sp>
      <p:pic>
        <p:nvPicPr>
          <p:cNvPr id="223" name="Google Shape;223;p36"/>
          <p:cNvPicPr preferRelativeResize="0"/>
          <p:nvPr/>
        </p:nvPicPr>
        <p:blipFill>
          <a:blip r:embed="rId3">
            <a:alphaModFix/>
          </a:blip>
          <a:stretch>
            <a:fillRect/>
          </a:stretch>
        </p:blipFill>
        <p:spPr>
          <a:xfrm>
            <a:off x="107900" y="1560275"/>
            <a:ext cx="8928200" cy="2559425"/>
          </a:xfrm>
          <a:prstGeom prst="rect">
            <a:avLst/>
          </a:prstGeom>
          <a:noFill/>
          <a:ln>
            <a:noFill/>
          </a:ln>
        </p:spPr>
      </p:pic>
      <p:sp>
        <p:nvSpPr>
          <p:cNvPr id="224" name="Google Shape;224;p36"/>
          <p:cNvSpPr txBox="1"/>
          <p:nvPr>
            <p:ph idx="1" type="body"/>
          </p:nvPr>
        </p:nvSpPr>
        <p:spPr>
          <a:xfrm>
            <a:off x="107900" y="4603775"/>
            <a:ext cx="8520600" cy="449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s-419" sz="1100"/>
              <a:t>*Imagen extraída de </a:t>
            </a:r>
            <a:r>
              <a:rPr lang="es-419" sz="1100" u="sng">
                <a:solidFill>
                  <a:schemeClr val="hlink"/>
                </a:solidFill>
                <a:hlinkClick r:id="rId4"/>
              </a:rPr>
              <a:t>htt</a:t>
            </a:r>
            <a:r>
              <a:rPr lang="es-419" sz="1100" u="sng">
                <a:solidFill>
                  <a:schemeClr val="hlink"/>
                </a:solidFill>
                <a:hlinkClick r:id="rId5"/>
              </a:rPr>
              <a:t>p</a:t>
            </a:r>
            <a:r>
              <a:rPr lang="es-419" sz="1100" u="sng">
                <a:solidFill>
                  <a:schemeClr val="hlink"/>
                </a:solidFill>
                <a:hlinkClick r:id="rId6"/>
              </a:rPr>
              <a:t>://reader.digitalbooks.</a:t>
            </a:r>
            <a:r>
              <a:rPr lang="es-419" sz="1100" u="sng">
                <a:solidFill>
                  <a:schemeClr val="hlink"/>
                </a:solidFill>
                <a:hlinkClick r:id="rId7"/>
              </a:rPr>
              <a:t>p</a:t>
            </a:r>
            <a:r>
              <a:rPr lang="es-419" sz="1100" u="sng">
                <a:solidFill>
                  <a:schemeClr val="hlink"/>
                </a:solidFill>
                <a:hlinkClick r:id="rId8"/>
              </a:rPr>
              <a:t>ro/book/</a:t>
            </a:r>
            <a:r>
              <a:rPr lang="es-419" sz="1100" u="sng">
                <a:solidFill>
                  <a:schemeClr val="hlink"/>
                </a:solidFill>
                <a:hlinkClick r:id="rId9"/>
              </a:rPr>
              <a:t>p</a:t>
            </a:r>
            <a:r>
              <a:rPr lang="es-419" sz="1100" u="sng">
                <a:solidFill>
                  <a:schemeClr val="hlink"/>
                </a:solidFill>
                <a:hlinkClick r:id="rId10"/>
              </a:rPr>
              <a:t>review/38703/c1.html</a:t>
            </a:r>
            <a:r>
              <a:rPr lang="es-419" sz="1100"/>
              <a:t>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a:t>
            </a:r>
            <a:r>
              <a:rPr lang="es-419"/>
              <a:t>p</a:t>
            </a:r>
            <a:r>
              <a:rPr lang="es-419"/>
              <a:t>acios de Color - RGB</a:t>
            </a:r>
            <a:endParaRPr/>
          </a:p>
        </p:txBody>
      </p:sp>
      <p:pic>
        <p:nvPicPr>
          <p:cNvPr id="230" name="Google Shape;230;p37"/>
          <p:cNvPicPr preferRelativeResize="0"/>
          <p:nvPr/>
        </p:nvPicPr>
        <p:blipFill>
          <a:blip r:embed="rId3">
            <a:alphaModFix/>
          </a:blip>
          <a:stretch>
            <a:fillRect/>
          </a:stretch>
        </p:blipFill>
        <p:spPr>
          <a:xfrm>
            <a:off x="444725" y="1235371"/>
            <a:ext cx="3701225" cy="370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Espacios de Color - RGB</a:t>
            </a:r>
            <a:endParaRPr/>
          </a:p>
          <a:p>
            <a:pPr indent="0" lvl="0" marL="0" rtl="0" algn="l">
              <a:spcBef>
                <a:spcPts val="0"/>
              </a:spcBef>
              <a:spcAft>
                <a:spcPts val="0"/>
              </a:spcAft>
              <a:buNone/>
            </a:pPr>
            <a:r>
              <a:t/>
            </a:r>
            <a:endParaRPr/>
          </a:p>
        </p:txBody>
      </p:sp>
      <p:pic>
        <p:nvPicPr>
          <p:cNvPr id="236" name="Google Shape;236;p38"/>
          <p:cNvPicPr preferRelativeResize="0"/>
          <p:nvPr/>
        </p:nvPicPr>
        <p:blipFill rotWithShape="1">
          <a:blip r:embed="rId3">
            <a:alphaModFix/>
          </a:blip>
          <a:srcRect b="8441" l="0" r="44867" t="0"/>
          <a:stretch/>
        </p:blipFill>
        <p:spPr>
          <a:xfrm>
            <a:off x="4572000" y="1235375"/>
            <a:ext cx="4233825" cy="3701224"/>
          </a:xfrm>
          <a:prstGeom prst="rect">
            <a:avLst/>
          </a:prstGeom>
          <a:noFill/>
          <a:ln>
            <a:noFill/>
          </a:ln>
        </p:spPr>
      </p:pic>
      <p:pic>
        <p:nvPicPr>
          <p:cNvPr id="237" name="Google Shape;237;p38"/>
          <p:cNvPicPr preferRelativeResize="0"/>
          <p:nvPr/>
        </p:nvPicPr>
        <p:blipFill>
          <a:blip r:embed="rId4">
            <a:alphaModFix/>
          </a:blip>
          <a:stretch>
            <a:fillRect/>
          </a:stretch>
        </p:blipFill>
        <p:spPr>
          <a:xfrm>
            <a:off x="444725" y="1235371"/>
            <a:ext cx="3701225" cy="370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Espacios de Color - RGB</a:t>
            </a:r>
            <a:endParaRPr/>
          </a:p>
          <a:p>
            <a:pPr indent="0" lvl="0" marL="0" rtl="0" algn="l">
              <a:spcBef>
                <a:spcPts val="0"/>
              </a:spcBef>
              <a:spcAft>
                <a:spcPts val="0"/>
              </a:spcAft>
              <a:buNone/>
            </a:pPr>
            <a:r>
              <a:t/>
            </a:r>
            <a:endParaRPr/>
          </a:p>
        </p:txBody>
      </p:sp>
      <p:pic>
        <p:nvPicPr>
          <p:cNvPr id="243" name="Google Shape;243;p39"/>
          <p:cNvPicPr preferRelativeResize="0"/>
          <p:nvPr/>
        </p:nvPicPr>
        <p:blipFill>
          <a:blip r:embed="rId3">
            <a:alphaModFix/>
          </a:blip>
          <a:stretch>
            <a:fillRect/>
          </a:stretch>
        </p:blipFill>
        <p:spPr>
          <a:xfrm>
            <a:off x="185200" y="1506587"/>
            <a:ext cx="4146275" cy="3068250"/>
          </a:xfrm>
          <a:prstGeom prst="rect">
            <a:avLst/>
          </a:prstGeom>
          <a:noFill/>
          <a:ln>
            <a:noFill/>
          </a:ln>
        </p:spPr>
      </p:pic>
      <p:pic>
        <p:nvPicPr>
          <p:cNvPr id="244" name="Google Shape;244;p39"/>
          <p:cNvPicPr preferRelativeResize="0"/>
          <p:nvPr/>
        </p:nvPicPr>
        <p:blipFill>
          <a:blip r:embed="rId4">
            <a:alphaModFix/>
          </a:blip>
          <a:stretch>
            <a:fillRect/>
          </a:stretch>
        </p:blipFill>
        <p:spPr>
          <a:xfrm>
            <a:off x="4534613" y="1440491"/>
            <a:ext cx="4507725" cy="33872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0"/>
          <p:cNvPicPr preferRelativeResize="0"/>
          <p:nvPr/>
        </p:nvPicPr>
        <p:blipFill>
          <a:blip r:embed="rId3">
            <a:alphaModFix/>
          </a:blip>
          <a:stretch>
            <a:fillRect/>
          </a:stretch>
        </p:blipFill>
        <p:spPr>
          <a:xfrm>
            <a:off x="4534613" y="1440491"/>
            <a:ext cx="4507725" cy="3387278"/>
          </a:xfrm>
          <a:prstGeom prst="rect">
            <a:avLst/>
          </a:prstGeom>
          <a:noFill/>
          <a:ln>
            <a:noFill/>
          </a:ln>
        </p:spPr>
      </p:pic>
      <p:sp>
        <p:nvSpPr>
          <p:cNvPr id="250" name="Google Shape;250;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a:t>
            </a:r>
            <a:r>
              <a:rPr lang="es-419"/>
              <a:t>p</a:t>
            </a:r>
            <a:r>
              <a:rPr lang="es-419"/>
              <a:t>acios de Color - RGB</a:t>
            </a:r>
            <a:endParaRPr/>
          </a:p>
          <a:p>
            <a:pPr indent="0" lvl="0" marL="0" rtl="0" algn="l">
              <a:spcBef>
                <a:spcPts val="0"/>
              </a:spcBef>
              <a:spcAft>
                <a:spcPts val="0"/>
              </a:spcAft>
              <a:buNone/>
            </a:pPr>
            <a:r>
              <a:t/>
            </a:r>
            <a:endParaRPr/>
          </a:p>
        </p:txBody>
      </p:sp>
      <p:pic>
        <p:nvPicPr>
          <p:cNvPr id="251" name="Google Shape;251;p40"/>
          <p:cNvPicPr preferRelativeResize="0"/>
          <p:nvPr/>
        </p:nvPicPr>
        <p:blipFill>
          <a:blip r:embed="rId4">
            <a:alphaModFix/>
          </a:blip>
          <a:stretch>
            <a:fillRect/>
          </a:stretch>
        </p:blipFill>
        <p:spPr>
          <a:xfrm>
            <a:off x="185200" y="1506587"/>
            <a:ext cx="4146275" cy="3068250"/>
          </a:xfrm>
          <a:prstGeom prst="rect">
            <a:avLst/>
          </a:prstGeom>
          <a:noFill/>
          <a:ln>
            <a:noFill/>
          </a:ln>
        </p:spPr>
      </p:pic>
      <p:sp>
        <p:nvSpPr>
          <p:cNvPr id="252" name="Google Shape;252;p40"/>
          <p:cNvSpPr txBox="1"/>
          <p:nvPr>
            <p:ph idx="1" type="body"/>
          </p:nvPr>
        </p:nvSpPr>
        <p:spPr>
          <a:xfrm>
            <a:off x="2134039" y="1548519"/>
            <a:ext cx="744000" cy="46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solidFill>
                  <a:srgbClr val="FFFFFF"/>
                </a:solidFill>
              </a:rPr>
              <a:t>(x,y)</a:t>
            </a:r>
            <a:endParaRPr b="1">
              <a:solidFill>
                <a:srgbClr val="FFFFFF"/>
              </a:solidFill>
            </a:endParaRPr>
          </a:p>
        </p:txBody>
      </p:sp>
      <p:sp>
        <p:nvSpPr>
          <p:cNvPr id="253" name="Google Shape;253;p40"/>
          <p:cNvSpPr/>
          <p:nvPr/>
        </p:nvSpPr>
        <p:spPr>
          <a:xfrm>
            <a:off x="2063200" y="1753250"/>
            <a:ext cx="87300" cy="873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0"/>
          <p:cNvSpPr txBox="1"/>
          <p:nvPr>
            <p:ph idx="1" type="body"/>
          </p:nvPr>
        </p:nvSpPr>
        <p:spPr>
          <a:xfrm>
            <a:off x="6515163" y="2084676"/>
            <a:ext cx="597600" cy="37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1400">
                <a:solidFill>
                  <a:srgbClr val="FFFFFF"/>
                </a:solidFill>
              </a:rPr>
              <a:t>(x,y)</a:t>
            </a:r>
            <a:endParaRPr b="1" sz="1400">
              <a:solidFill>
                <a:srgbClr val="FFFFFF"/>
              </a:solidFill>
            </a:endParaRPr>
          </a:p>
        </p:txBody>
      </p:sp>
      <p:sp>
        <p:nvSpPr>
          <p:cNvPr id="255" name="Google Shape;255;p40"/>
          <p:cNvSpPr/>
          <p:nvPr/>
        </p:nvSpPr>
        <p:spPr>
          <a:xfrm>
            <a:off x="6458261" y="2258811"/>
            <a:ext cx="70200" cy="70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0"/>
          <p:cNvSpPr txBox="1"/>
          <p:nvPr>
            <p:ph idx="1" type="body"/>
          </p:nvPr>
        </p:nvSpPr>
        <p:spPr>
          <a:xfrm>
            <a:off x="6810277" y="1723049"/>
            <a:ext cx="597600" cy="37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1400">
                <a:solidFill>
                  <a:srgbClr val="FFFFFF"/>
                </a:solidFill>
              </a:rPr>
              <a:t>(x,y)</a:t>
            </a:r>
            <a:endParaRPr b="1" sz="1400">
              <a:solidFill>
                <a:srgbClr val="FFFFFF"/>
              </a:solidFill>
            </a:endParaRPr>
          </a:p>
        </p:txBody>
      </p:sp>
      <p:sp>
        <p:nvSpPr>
          <p:cNvPr id="257" name="Google Shape;257;p40"/>
          <p:cNvSpPr/>
          <p:nvPr/>
        </p:nvSpPr>
        <p:spPr>
          <a:xfrm>
            <a:off x="6753375" y="1897183"/>
            <a:ext cx="70200" cy="70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0"/>
          <p:cNvSpPr txBox="1"/>
          <p:nvPr>
            <p:ph idx="1" type="body"/>
          </p:nvPr>
        </p:nvSpPr>
        <p:spPr>
          <a:xfrm>
            <a:off x="7092762" y="1418249"/>
            <a:ext cx="597600" cy="37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1400">
                <a:solidFill>
                  <a:srgbClr val="FFFFFF"/>
                </a:solidFill>
              </a:rPr>
              <a:t>(x,y)</a:t>
            </a:r>
            <a:endParaRPr b="1" sz="1400">
              <a:solidFill>
                <a:srgbClr val="FFFFFF"/>
              </a:solidFill>
            </a:endParaRPr>
          </a:p>
        </p:txBody>
      </p:sp>
      <p:sp>
        <p:nvSpPr>
          <p:cNvPr id="259" name="Google Shape;259;p40"/>
          <p:cNvSpPr/>
          <p:nvPr/>
        </p:nvSpPr>
        <p:spPr>
          <a:xfrm>
            <a:off x="7035860" y="1592383"/>
            <a:ext cx="70200" cy="70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Espacios de Color - RGB</a:t>
            </a:r>
            <a:endParaRPr/>
          </a:p>
          <a:p>
            <a:pPr indent="0" lvl="0" marL="0" rtl="0" algn="l">
              <a:spcBef>
                <a:spcPts val="0"/>
              </a:spcBef>
              <a:spcAft>
                <a:spcPts val="0"/>
              </a:spcAft>
              <a:buNone/>
            </a:pPr>
            <a:r>
              <a:t/>
            </a:r>
            <a:endParaRPr/>
          </a:p>
        </p:txBody>
      </p:sp>
      <p:pic>
        <p:nvPicPr>
          <p:cNvPr id="265" name="Google Shape;265;p41"/>
          <p:cNvPicPr preferRelativeResize="0"/>
          <p:nvPr/>
        </p:nvPicPr>
        <p:blipFill>
          <a:blip r:embed="rId3">
            <a:alphaModFix/>
          </a:blip>
          <a:stretch>
            <a:fillRect/>
          </a:stretch>
        </p:blipFill>
        <p:spPr>
          <a:xfrm>
            <a:off x="185200" y="1506587"/>
            <a:ext cx="4146275" cy="3068250"/>
          </a:xfrm>
          <a:prstGeom prst="rect">
            <a:avLst/>
          </a:prstGeom>
          <a:noFill/>
          <a:ln>
            <a:noFill/>
          </a:ln>
        </p:spPr>
      </p:pic>
      <p:sp>
        <p:nvSpPr>
          <p:cNvPr id="266" name="Google Shape;266;p41"/>
          <p:cNvSpPr txBox="1"/>
          <p:nvPr>
            <p:ph idx="1" type="body"/>
          </p:nvPr>
        </p:nvSpPr>
        <p:spPr>
          <a:xfrm>
            <a:off x="2134039" y="1548519"/>
            <a:ext cx="744000" cy="46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solidFill>
                  <a:srgbClr val="FFFFFF"/>
                </a:solidFill>
              </a:rPr>
              <a:t>(x,y)</a:t>
            </a:r>
            <a:endParaRPr b="1">
              <a:solidFill>
                <a:srgbClr val="FFFFFF"/>
              </a:solidFill>
            </a:endParaRPr>
          </a:p>
        </p:txBody>
      </p:sp>
      <p:sp>
        <p:nvSpPr>
          <p:cNvPr id="267" name="Google Shape;267;p41"/>
          <p:cNvSpPr/>
          <p:nvPr/>
        </p:nvSpPr>
        <p:spPr>
          <a:xfrm>
            <a:off x="2063200" y="1753250"/>
            <a:ext cx="87300" cy="873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txBox="1"/>
          <p:nvPr>
            <p:ph idx="1" type="body"/>
          </p:nvPr>
        </p:nvSpPr>
        <p:spPr>
          <a:xfrm>
            <a:off x="6515163" y="2084676"/>
            <a:ext cx="597600" cy="37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1400">
                <a:solidFill>
                  <a:srgbClr val="FFFFFF"/>
                </a:solidFill>
              </a:rPr>
              <a:t>(x,y)</a:t>
            </a:r>
            <a:endParaRPr b="1" sz="1400">
              <a:solidFill>
                <a:srgbClr val="FFFFFF"/>
              </a:solidFill>
            </a:endParaRPr>
          </a:p>
        </p:txBody>
      </p:sp>
      <p:sp>
        <p:nvSpPr>
          <p:cNvPr id="269" name="Google Shape;269;p41"/>
          <p:cNvSpPr/>
          <p:nvPr/>
        </p:nvSpPr>
        <p:spPr>
          <a:xfrm>
            <a:off x="6458261" y="2258811"/>
            <a:ext cx="70200" cy="70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txBox="1"/>
          <p:nvPr>
            <p:ph idx="1" type="body"/>
          </p:nvPr>
        </p:nvSpPr>
        <p:spPr>
          <a:xfrm>
            <a:off x="6810277" y="1723049"/>
            <a:ext cx="597600" cy="37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1400">
                <a:solidFill>
                  <a:srgbClr val="FFFFFF"/>
                </a:solidFill>
              </a:rPr>
              <a:t>(x,y)</a:t>
            </a:r>
            <a:endParaRPr b="1" sz="1400">
              <a:solidFill>
                <a:srgbClr val="FFFFFF"/>
              </a:solidFill>
            </a:endParaRPr>
          </a:p>
        </p:txBody>
      </p:sp>
      <p:sp>
        <p:nvSpPr>
          <p:cNvPr id="271" name="Google Shape;271;p41"/>
          <p:cNvSpPr/>
          <p:nvPr/>
        </p:nvSpPr>
        <p:spPr>
          <a:xfrm>
            <a:off x="6753375" y="1897183"/>
            <a:ext cx="70200" cy="70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txBox="1"/>
          <p:nvPr>
            <p:ph idx="1" type="body"/>
          </p:nvPr>
        </p:nvSpPr>
        <p:spPr>
          <a:xfrm>
            <a:off x="7092762" y="1418249"/>
            <a:ext cx="597600" cy="37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1400">
                <a:solidFill>
                  <a:srgbClr val="FFFFFF"/>
                </a:solidFill>
              </a:rPr>
              <a:t>(x,y)</a:t>
            </a:r>
            <a:endParaRPr b="1" sz="1400">
              <a:solidFill>
                <a:srgbClr val="FFFFFF"/>
              </a:solidFill>
            </a:endParaRPr>
          </a:p>
        </p:txBody>
      </p:sp>
      <p:sp>
        <p:nvSpPr>
          <p:cNvPr id="273" name="Google Shape;273;p41"/>
          <p:cNvSpPr/>
          <p:nvPr/>
        </p:nvSpPr>
        <p:spPr>
          <a:xfrm>
            <a:off x="7035860" y="1592383"/>
            <a:ext cx="70200" cy="70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41"/>
          <p:cNvPicPr preferRelativeResize="0"/>
          <p:nvPr/>
        </p:nvPicPr>
        <p:blipFill>
          <a:blip r:embed="rId4">
            <a:alphaModFix/>
          </a:blip>
          <a:stretch>
            <a:fillRect/>
          </a:stretch>
        </p:blipFill>
        <p:spPr>
          <a:xfrm>
            <a:off x="5165476" y="1728789"/>
            <a:ext cx="3246000" cy="262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Espacios de Color - Escala de grises</a:t>
            </a:r>
            <a:endParaRPr/>
          </a:p>
        </p:txBody>
      </p:sp>
      <p:pic>
        <p:nvPicPr>
          <p:cNvPr id="280" name="Google Shape;280;p42"/>
          <p:cNvPicPr preferRelativeResize="0"/>
          <p:nvPr/>
        </p:nvPicPr>
        <p:blipFill>
          <a:blip r:embed="rId3">
            <a:alphaModFix/>
          </a:blip>
          <a:stretch>
            <a:fillRect/>
          </a:stretch>
        </p:blipFill>
        <p:spPr>
          <a:xfrm>
            <a:off x="311700" y="2249538"/>
            <a:ext cx="3398876" cy="1067750"/>
          </a:xfrm>
          <a:prstGeom prst="rect">
            <a:avLst/>
          </a:prstGeom>
          <a:noFill/>
          <a:ln cap="flat" cmpd="sng" w="9525">
            <a:solidFill>
              <a:schemeClr val="dk2"/>
            </a:solidFill>
            <a:prstDash val="solid"/>
            <a:round/>
            <a:headEnd len="sm" w="sm" type="none"/>
            <a:tailEnd len="sm" w="sm" type="none"/>
          </a:ln>
        </p:spPr>
      </p:pic>
      <p:cxnSp>
        <p:nvCxnSpPr>
          <p:cNvPr id="281" name="Google Shape;281;p42"/>
          <p:cNvCxnSpPr/>
          <p:nvPr/>
        </p:nvCxnSpPr>
        <p:spPr>
          <a:xfrm>
            <a:off x="315238" y="3491050"/>
            <a:ext cx="3391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a:t>
            </a:r>
            <a:r>
              <a:rPr lang="es-419"/>
              <a:t>p</a:t>
            </a:r>
            <a:r>
              <a:rPr lang="es-419"/>
              <a:t>acios de Color - Escala de grises</a:t>
            </a:r>
            <a:endParaRPr/>
          </a:p>
        </p:txBody>
      </p:sp>
      <p:pic>
        <p:nvPicPr>
          <p:cNvPr id="287" name="Google Shape;287;p43"/>
          <p:cNvPicPr preferRelativeResize="0"/>
          <p:nvPr/>
        </p:nvPicPr>
        <p:blipFill>
          <a:blip r:embed="rId3">
            <a:alphaModFix/>
          </a:blip>
          <a:stretch>
            <a:fillRect/>
          </a:stretch>
        </p:blipFill>
        <p:spPr>
          <a:xfrm>
            <a:off x="311700" y="2249538"/>
            <a:ext cx="3398876" cy="1067750"/>
          </a:xfrm>
          <a:prstGeom prst="rect">
            <a:avLst/>
          </a:prstGeom>
          <a:noFill/>
          <a:ln cap="flat" cmpd="sng" w="9525">
            <a:solidFill>
              <a:schemeClr val="dk2"/>
            </a:solidFill>
            <a:prstDash val="solid"/>
            <a:round/>
            <a:headEnd len="sm" w="sm" type="none"/>
            <a:tailEnd len="sm" w="sm" type="none"/>
          </a:ln>
        </p:spPr>
      </p:pic>
      <p:cxnSp>
        <p:nvCxnSpPr>
          <p:cNvPr id="288" name="Google Shape;288;p43"/>
          <p:cNvCxnSpPr/>
          <p:nvPr/>
        </p:nvCxnSpPr>
        <p:spPr>
          <a:xfrm>
            <a:off x="315238" y="3491050"/>
            <a:ext cx="3391800" cy="0"/>
          </a:xfrm>
          <a:prstGeom prst="straightConnector1">
            <a:avLst/>
          </a:prstGeom>
          <a:noFill/>
          <a:ln cap="flat" cmpd="sng" w="9525">
            <a:solidFill>
              <a:schemeClr val="dk2"/>
            </a:solidFill>
            <a:prstDash val="solid"/>
            <a:round/>
            <a:headEnd len="med" w="med" type="none"/>
            <a:tailEnd len="med" w="med" type="triangle"/>
          </a:ln>
        </p:spPr>
      </p:cxnSp>
      <p:pic>
        <p:nvPicPr>
          <p:cNvPr id="289" name="Google Shape;289;p43"/>
          <p:cNvPicPr preferRelativeResize="0"/>
          <p:nvPr/>
        </p:nvPicPr>
        <p:blipFill>
          <a:blip r:embed="rId4">
            <a:alphaModFix/>
          </a:blip>
          <a:stretch>
            <a:fillRect/>
          </a:stretch>
        </p:blipFill>
        <p:spPr>
          <a:xfrm>
            <a:off x="4467250" y="1441325"/>
            <a:ext cx="4365050" cy="3414075"/>
          </a:xfrm>
          <a:prstGeom prst="rect">
            <a:avLst/>
          </a:prstGeom>
          <a:noFill/>
          <a:ln>
            <a:noFill/>
          </a:ln>
        </p:spPr>
      </p:pic>
      <p:sp>
        <p:nvSpPr>
          <p:cNvPr id="290" name="Google Shape;290;p43"/>
          <p:cNvSpPr txBox="1"/>
          <p:nvPr>
            <p:ph idx="1" type="body"/>
          </p:nvPr>
        </p:nvSpPr>
        <p:spPr>
          <a:xfrm>
            <a:off x="6957389" y="1495169"/>
            <a:ext cx="744000" cy="46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solidFill>
                  <a:srgbClr val="FFFFFF"/>
                </a:solidFill>
              </a:rPr>
              <a:t>(x,y)</a:t>
            </a:r>
            <a:endParaRPr b="1">
              <a:solidFill>
                <a:srgbClr val="FFFFFF"/>
              </a:solidFill>
            </a:endParaRPr>
          </a:p>
        </p:txBody>
      </p:sp>
      <p:sp>
        <p:nvSpPr>
          <p:cNvPr id="291" name="Google Shape;291;p43"/>
          <p:cNvSpPr/>
          <p:nvPr/>
        </p:nvSpPr>
        <p:spPr>
          <a:xfrm>
            <a:off x="6886550" y="1699900"/>
            <a:ext cx="87300" cy="873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Introducción</a:t>
            </a:r>
            <a:endParaRPr/>
          </a:p>
        </p:txBody>
      </p:sp>
      <p:sp>
        <p:nvSpPr>
          <p:cNvPr id="130" name="Google Shape;130;p26"/>
          <p:cNvSpPr txBox="1"/>
          <p:nvPr>
            <p:ph idx="1" type="body"/>
          </p:nvPr>
        </p:nvSpPr>
        <p:spPr>
          <a:xfrm>
            <a:off x="311700" y="1266325"/>
            <a:ext cx="8520600" cy="103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Colores </a:t>
            </a:r>
            <a:r>
              <a:rPr b="1" lang="es-419"/>
              <a:t>p</a:t>
            </a:r>
            <a:r>
              <a:rPr b="1" lang="es-419"/>
              <a:t>rimarios </a:t>
            </a:r>
            <a:r>
              <a:rPr lang="es-419"/>
              <a:t>→ gama de colores arbitraria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Espacios de Color - Escala de grises</a:t>
            </a:r>
            <a:endParaRPr/>
          </a:p>
        </p:txBody>
      </p:sp>
      <p:pic>
        <p:nvPicPr>
          <p:cNvPr id="297" name="Google Shape;297;p44"/>
          <p:cNvPicPr preferRelativeResize="0"/>
          <p:nvPr/>
        </p:nvPicPr>
        <p:blipFill>
          <a:blip r:embed="rId3">
            <a:alphaModFix/>
          </a:blip>
          <a:stretch>
            <a:fillRect/>
          </a:stretch>
        </p:blipFill>
        <p:spPr>
          <a:xfrm>
            <a:off x="311700" y="2249538"/>
            <a:ext cx="3398876" cy="1067750"/>
          </a:xfrm>
          <a:prstGeom prst="rect">
            <a:avLst/>
          </a:prstGeom>
          <a:noFill/>
          <a:ln cap="flat" cmpd="sng" w="9525">
            <a:solidFill>
              <a:schemeClr val="dk2"/>
            </a:solidFill>
            <a:prstDash val="solid"/>
            <a:round/>
            <a:headEnd len="sm" w="sm" type="none"/>
            <a:tailEnd len="sm" w="sm" type="none"/>
          </a:ln>
        </p:spPr>
      </p:pic>
      <p:cxnSp>
        <p:nvCxnSpPr>
          <p:cNvPr id="298" name="Google Shape;298;p44"/>
          <p:cNvCxnSpPr/>
          <p:nvPr/>
        </p:nvCxnSpPr>
        <p:spPr>
          <a:xfrm>
            <a:off x="315238" y="3491050"/>
            <a:ext cx="3391800" cy="0"/>
          </a:xfrm>
          <a:prstGeom prst="straightConnector1">
            <a:avLst/>
          </a:prstGeom>
          <a:noFill/>
          <a:ln cap="flat" cmpd="sng" w="9525">
            <a:solidFill>
              <a:schemeClr val="dk2"/>
            </a:solidFill>
            <a:prstDash val="solid"/>
            <a:round/>
            <a:headEnd len="med" w="med" type="none"/>
            <a:tailEnd len="med" w="med" type="triangle"/>
          </a:ln>
        </p:spPr>
      </p:cxnSp>
      <p:pic>
        <p:nvPicPr>
          <p:cNvPr id="299" name="Google Shape;299;p44"/>
          <p:cNvPicPr preferRelativeResize="0"/>
          <p:nvPr/>
        </p:nvPicPr>
        <p:blipFill>
          <a:blip r:embed="rId4">
            <a:alphaModFix/>
          </a:blip>
          <a:stretch>
            <a:fillRect/>
          </a:stretch>
        </p:blipFill>
        <p:spPr>
          <a:xfrm>
            <a:off x="4467250" y="1441325"/>
            <a:ext cx="4365050" cy="3414075"/>
          </a:xfrm>
          <a:prstGeom prst="rect">
            <a:avLst/>
          </a:prstGeom>
          <a:noFill/>
          <a:ln>
            <a:noFill/>
          </a:ln>
        </p:spPr>
      </p:pic>
      <p:sp>
        <p:nvSpPr>
          <p:cNvPr id="300" name="Google Shape;300;p44"/>
          <p:cNvSpPr txBox="1"/>
          <p:nvPr>
            <p:ph idx="1" type="body"/>
          </p:nvPr>
        </p:nvSpPr>
        <p:spPr>
          <a:xfrm>
            <a:off x="6957389" y="1495169"/>
            <a:ext cx="744000" cy="46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a:solidFill>
                  <a:srgbClr val="FFFFFF"/>
                </a:solidFill>
              </a:rPr>
              <a:t>(x,y)</a:t>
            </a:r>
            <a:endParaRPr b="1">
              <a:solidFill>
                <a:srgbClr val="FFFFFF"/>
              </a:solidFill>
            </a:endParaRPr>
          </a:p>
        </p:txBody>
      </p:sp>
      <p:sp>
        <p:nvSpPr>
          <p:cNvPr id="301" name="Google Shape;301;p44"/>
          <p:cNvSpPr/>
          <p:nvPr/>
        </p:nvSpPr>
        <p:spPr>
          <a:xfrm>
            <a:off x="6886550" y="1699900"/>
            <a:ext cx="87300" cy="873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4"/>
          <p:cNvPicPr preferRelativeResize="0"/>
          <p:nvPr/>
        </p:nvPicPr>
        <p:blipFill>
          <a:blip r:embed="rId5">
            <a:alphaModFix/>
          </a:blip>
          <a:stretch>
            <a:fillRect/>
          </a:stretch>
        </p:blipFill>
        <p:spPr>
          <a:xfrm>
            <a:off x="5319725" y="1298926"/>
            <a:ext cx="3512575" cy="283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Espacios de Color - Conversión</a:t>
            </a:r>
            <a:endParaRPr/>
          </a:p>
        </p:txBody>
      </p:sp>
      <p:pic>
        <p:nvPicPr>
          <p:cNvPr id="308" name="Google Shape;308;p45"/>
          <p:cNvPicPr preferRelativeResize="0"/>
          <p:nvPr/>
        </p:nvPicPr>
        <p:blipFill>
          <a:blip r:embed="rId3">
            <a:alphaModFix/>
          </a:blip>
          <a:stretch>
            <a:fillRect/>
          </a:stretch>
        </p:blipFill>
        <p:spPr>
          <a:xfrm>
            <a:off x="406950" y="1826062"/>
            <a:ext cx="2722800" cy="2722800"/>
          </a:xfrm>
          <a:prstGeom prst="rect">
            <a:avLst/>
          </a:prstGeom>
          <a:noFill/>
          <a:ln>
            <a:noFill/>
          </a:ln>
        </p:spPr>
      </p:pic>
      <p:pic>
        <p:nvPicPr>
          <p:cNvPr id="309" name="Google Shape;309;p45"/>
          <p:cNvPicPr preferRelativeResize="0"/>
          <p:nvPr/>
        </p:nvPicPr>
        <p:blipFill>
          <a:blip r:embed="rId4">
            <a:alphaModFix/>
          </a:blip>
          <a:stretch>
            <a:fillRect/>
          </a:stretch>
        </p:blipFill>
        <p:spPr>
          <a:xfrm>
            <a:off x="6006075" y="1826062"/>
            <a:ext cx="2722800" cy="2722800"/>
          </a:xfrm>
          <a:prstGeom prst="rect">
            <a:avLst/>
          </a:prstGeom>
          <a:noFill/>
          <a:ln>
            <a:noFill/>
          </a:ln>
        </p:spPr>
      </p:pic>
      <p:sp>
        <p:nvSpPr>
          <p:cNvPr id="310" name="Google Shape;310;p45"/>
          <p:cNvSpPr txBox="1"/>
          <p:nvPr/>
        </p:nvSpPr>
        <p:spPr>
          <a:xfrm>
            <a:off x="3220800" y="2467500"/>
            <a:ext cx="2722800" cy="238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419" sz="2000">
                <a:solidFill>
                  <a:schemeClr val="dk2"/>
                </a:solidFill>
                <a:latin typeface="Open Sans"/>
                <a:ea typeface="Open Sans"/>
                <a:cs typeface="Open Sans"/>
                <a:sym typeface="Open Sans"/>
              </a:rPr>
              <a:t>Transformación en el espacio de color</a:t>
            </a:r>
            <a:endParaRPr b="1"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Espacios de Color - Conversión</a:t>
            </a:r>
            <a:endParaRPr/>
          </a:p>
        </p:txBody>
      </p:sp>
      <p:pic>
        <p:nvPicPr>
          <p:cNvPr id="316" name="Google Shape;316;p46"/>
          <p:cNvPicPr preferRelativeResize="0"/>
          <p:nvPr/>
        </p:nvPicPr>
        <p:blipFill>
          <a:blip r:embed="rId3">
            <a:alphaModFix/>
          </a:blip>
          <a:stretch>
            <a:fillRect/>
          </a:stretch>
        </p:blipFill>
        <p:spPr>
          <a:xfrm>
            <a:off x="406950" y="1826062"/>
            <a:ext cx="2722800" cy="2722800"/>
          </a:xfrm>
          <a:prstGeom prst="rect">
            <a:avLst/>
          </a:prstGeom>
          <a:noFill/>
          <a:ln>
            <a:noFill/>
          </a:ln>
        </p:spPr>
      </p:pic>
      <p:pic>
        <p:nvPicPr>
          <p:cNvPr id="317" name="Google Shape;317;p46"/>
          <p:cNvPicPr preferRelativeResize="0"/>
          <p:nvPr/>
        </p:nvPicPr>
        <p:blipFill>
          <a:blip r:embed="rId4">
            <a:alphaModFix/>
          </a:blip>
          <a:stretch>
            <a:fillRect/>
          </a:stretch>
        </p:blipFill>
        <p:spPr>
          <a:xfrm>
            <a:off x="6006075" y="1826062"/>
            <a:ext cx="2722800" cy="2722800"/>
          </a:xfrm>
          <a:prstGeom prst="rect">
            <a:avLst/>
          </a:prstGeom>
          <a:noFill/>
          <a:ln>
            <a:noFill/>
          </a:ln>
        </p:spPr>
      </p:pic>
      <p:sp>
        <p:nvSpPr>
          <p:cNvPr id="318" name="Google Shape;318;p46"/>
          <p:cNvSpPr txBox="1"/>
          <p:nvPr/>
        </p:nvSpPr>
        <p:spPr>
          <a:xfrm>
            <a:off x="3220800" y="2467500"/>
            <a:ext cx="2722800" cy="238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2000">
                <a:solidFill>
                  <a:schemeClr val="dk2"/>
                </a:solidFill>
                <a:latin typeface="Open Sans"/>
                <a:ea typeface="Open Sans"/>
                <a:cs typeface="Open Sans"/>
                <a:sym typeface="Open Sans"/>
              </a:rPr>
              <a:t>Transformación en el espacio de color</a:t>
            </a:r>
            <a:endParaRPr b="1" sz="2000">
              <a:solidFill>
                <a:schemeClr val="dk2"/>
              </a:solidFill>
              <a:latin typeface="Open Sans"/>
              <a:ea typeface="Open Sans"/>
              <a:cs typeface="Open Sans"/>
              <a:sym typeface="Open Sans"/>
            </a:endParaRPr>
          </a:p>
          <a:p>
            <a:pPr indent="0" lvl="0" marL="0" rtl="0" algn="ctr">
              <a:spcBef>
                <a:spcPts val="1600"/>
              </a:spcBef>
              <a:spcAft>
                <a:spcPts val="0"/>
              </a:spcAft>
              <a:buNone/>
            </a:pPr>
            <a:r>
              <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rPr b="1" lang="es-419" sz="1900">
                <a:solidFill>
                  <a:schemeClr val="dk2"/>
                </a:solidFill>
                <a:latin typeface="Open Sans"/>
                <a:ea typeface="Open Sans"/>
                <a:cs typeface="Open Sans"/>
                <a:sym typeface="Open Sans"/>
              </a:rPr>
              <a:t>RGB to Gray</a:t>
            </a:r>
            <a:endParaRPr b="1" sz="1900">
              <a:solidFill>
                <a:schemeClr val="dk2"/>
              </a:solidFill>
              <a:latin typeface="Open Sans"/>
              <a:ea typeface="Open Sans"/>
              <a:cs typeface="Open Sans"/>
              <a:sym typeface="Open Sans"/>
            </a:endParaRPr>
          </a:p>
          <a:p>
            <a:pPr indent="0" lvl="0" marL="0" rtl="0" algn="ctr">
              <a:spcBef>
                <a:spcPts val="0"/>
              </a:spcBef>
              <a:spcAft>
                <a:spcPts val="0"/>
              </a:spcAft>
              <a:buNone/>
            </a:pPr>
            <a:r>
              <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rPr b="1" i="1" lang="es-419">
                <a:solidFill>
                  <a:schemeClr val="dk2"/>
                </a:solidFill>
                <a:latin typeface="Open Sans"/>
                <a:ea typeface="Open Sans"/>
                <a:cs typeface="Open Sans"/>
                <a:sym typeface="Open Sans"/>
              </a:rPr>
              <a:t>Y</a:t>
            </a:r>
            <a:r>
              <a:rPr b="1" lang="es-419">
                <a:solidFill>
                  <a:schemeClr val="dk2"/>
                </a:solidFill>
                <a:latin typeface="Open Sans"/>
                <a:ea typeface="Open Sans"/>
                <a:cs typeface="Open Sans"/>
                <a:sym typeface="Open Sans"/>
              </a:rPr>
              <a:t>←0.299⋅</a:t>
            </a:r>
            <a:r>
              <a:rPr b="1" i="1" lang="es-419">
                <a:solidFill>
                  <a:schemeClr val="dk2"/>
                </a:solidFill>
                <a:latin typeface="Open Sans"/>
                <a:ea typeface="Open Sans"/>
                <a:cs typeface="Open Sans"/>
                <a:sym typeface="Open Sans"/>
              </a:rPr>
              <a:t>R</a:t>
            </a:r>
            <a:r>
              <a:rPr b="1" lang="es-419">
                <a:solidFill>
                  <a:schemeClr val="dk2"/>
                </a:solidFill>
                <a:latin typeface="Open Sans"/>
                <a:ea typeface="Open Sans"/>
                <a:cs typeface="Open Sans"/>
                <a:sym typeface="Open Sans"/>
              </a:rPr>
              <a:t>+0.587⋅</a:t>
            </a:r>
            <a:r>
              <a:rPr b="1" i="1" lang="es-419">
                <a:solidFill>
                  <a:schemeClr val="dk2"/>
                </a:solidFill>
                <a:latin typeface="Open Sans"/>
                <a:ea typeface="Open Sans"/>
                <a:cs typeface="Open Sans"/>
                <a:sym typeface="Open Sans"/>
              </a:rPr>
              <a:t>G</a:t>
            </a:r>
            <a:r>
              <a:rPr b="1" lang="es-419">
                <a:solidFill>
                  <a:schemeClr val="dk2"/>
                </a:solidFill>
                <a:latin typeface="Open Sans"/>
                <a:ea typeface="Open Sans"/>
                <a:cs typeface="Open Sans"/>
                <a:sym typeface="Open Sans"/>
              </a:rPr>
              <a:t>+0.114⋅</a:t>
            </a:r>
            <a:r>
              <a:rPr b="1" i="1" lang="es-419">
                <a:solidFill>
                  <a:schemeClr val="dk2"/>
                </a:solidFill>
                <a:latin typeface="Open Sans"/>
                <a:ea typeface="Open Sans"/>
                <a:cs typeface="Open Sans"/>
                <a:sym typeface="Open Sans"/>
              </a:rPr>
              <a:t>B</a:t>
            </a:r>
            <a:endParaRPr b="1" sz="1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5800"/>
              <a:t>Filtros lineales</a:t>
            </a:r>
            <a:endParaRPr sz="5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29" name="Google Shape;329;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35" name="Google Shape;335;p4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p:txBody>
      </p:sp>
      <p:pic>
        <p:nvPicPr>
          <p:cNvPr id="336" name="Google Shape;336;p49"/>
          <p:cNvPicPr preferRelativeResize="0"/>
          <p:nvPr/>
        </p:nvPicPr>
        <p:blipFill rotWithShape="1">
          <a:blip r:embed="rId3">
            <a:alphaModFix/>
          </a:blip>
          <a:srcRect b="21291" l="5240" r="5641" t="5843"/>
          <a:stretch/>
        </p:blipFill>
        <p:spPr>
          <a:xfrm rot="134521">
            <a:off x="367921" y="1951231"/>
            <a:ext cx="6040009" cy="2777687"/>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0"/>
          <p:cNvPicPr preferRelativeResize="0"/>
          <p:nvPr/>
        </p:nvPicPr>
        <p:blipFill rotWithShape="1">
          <a:blip r:embed="rId3">
            <a:alphaModFix/>
          </a:blip>
          <a:srcRect b="21291" l="5240" r="5641" t="5843"/>
          <a:stretch/>
        </p:blipFill>
        <p:spPr>
          <a:xfrm rot="134521">
            <a:off x="367921" y="1951231"/>
            <a:ext cx="6040009" cy="2777687"/>
          </a:xfrm>
          <a:prstGeom prst="rect">
            <a:avLst/>
          </a:prstGeom>
          <a:noFill/>
          <a:ln cap="flat" cmpd="sng" w="19050">
            <a:solidFill>
              <a:srgbClr val="FFFFFF"/>
            </a:solidFill>
            <a:prstDash val="solid"/>
            <a:round/>
            <a:headEnd len="sm" w="sm" type="none"/>
            <a:tailEnd len="sm" w="sm" type="none"/>
          </a:ln>
        </p:spPr>
      </p:pic>
      <p:sp>
        <p:nvSpPr>
          <p:cNvPr id="342" name="Google Shape;342;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43" name="Google Shape;343;p5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p:txBody>
      </p:sp>
      <p:grpSp>
        <p:nvGrpSpPr>
          <p:cNvPr id="344" name="Google Shape;344;p50"/>
          <p:cNvGrpSpPr/>
          <p:nvPr/>
        </p:nvGrpSpPr>
        <p:grpSpPr>
          <a:xfrm>
            <a:off x="145850" y="1782456"/>
            <a:ext cx="8852303" cy="3084741"/>
            <a:chOff x="145850" y="1782456"/>
            <a:chExt cx="8852303" cy="3084741"/>
          </a:xfrm>
        </p:grpSpPr>
        <p:pic>
          <p:nvPicPr>
            <p:cNvPr id="345" name="Google Shape;345;p50"/>
            <p:cNvPicPr preferRelativeResize="0"/>
            <p:nvPr/>
          </p:nvPicPr>
          <p:blipFill>
            <a:blip r:embed="rId4">
              <a:alphaModFix/>
            </a:blip>
            <a:stretch>
              <a:fillRect/>
            </a:stretch>
          </p:blipFill>
          <p:spPr>
            <a:xfrm rot="-58860">
              <a:off x="170325" y="1857601"/>
              <a:ext cx="8803354" cy="2934451"/>
            </a:xfrm>
            <a:prstGeom prst="rect">
              <a:avLst/>
            </a:prstGeom>
            <a:noFill/>
            <a:ln cap="flat" cmpd="sng" w="19050">
              <a:solidFill>
                <a:srgbClr val="FFFFFF"/>
              </a:solidFill>
              <a:prstDash val="solid"/>
              <a:round/>
              <a:headEnd len="sm" w="sm" type="none"/>
              <a:tailEnd len="sm" w="sm" type="none"/>
            </a:ln>
          </p:spPr>
        </p:pic>
        <p:cxnSp>
          <p:nvCxnSpPr>
            <p:cNvPr id="346" name="Google Shape;346;p50"/>
            <p:cNvCxnSpPr/>
            <p:nvPr/>
          </p:nvCxnSpPr>
          <p:spPr>
            <a:xfrm>
              <a:off x="3084250" y="1893041"/>
              <a:ext cx="51900" cy="2917500"/>
            </a:xfrm>
            <a:prstGeom prst="straightConnector1">
              <a:avLst/>
            </a:prstGeom>
            <a:noFill/>
            <a:ln cap="flat" cmpd="sng" w="28575">
              <a:solidFill>
                <a:srgbClr val="FFFFFF"/>
              </a:solidFill>
              <a:prstDash val="solid"/>
              <a:round/>
              <a:headEnd len="med" w="med" type="none"/>
              <a:tailEnd len="med" w="med" type="none"/>
            </a:ln>
          </p:spPr>
        </p:cxnSp>
        <p:cxnSp>
          <p:nvCxnSpPr>
            <p:cNvPr id="347" name="Google Shape;347;p50"/>
            <p:cNvCxnSpPr/>
            <p:nvPr/>
          </p:nvCxnSpPr>
          <p:spPr>
            <a:xfrm>
              <a:off x="6006934" y="1838363"/>
              <a:ext cx="51900" cy="2917500"/>
            </a:xfrm>
            <a:prstGeom prst="straightConnector1">
              <a:avLst/>
            </a:prstGeom>
            <a:noFill/>
            <a:ln cap="flat" cmpd="sng" w="28575">
              <a:solidFill>
                <a:srgbClr val="FFFFFF"/>
              </a:solidFill>
              <a:prstDash val="solid"/>
              <a:round/>
              <a:headEnd len="med" w="med" type="none"/>
              <a:tailEnd len="med" w="med"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1"/>
          <p:cNvPicPr preferRelativeResize="0"/>
          <p:nvPr/>
        </p:nvPicPr>
        <p:blipFill rotWithShape="1">
          <a:blip r:embed="rId3">
            <a:alphaModFix/>
          </a:blip>
          <a:srcRect b="21291" l="5240" r="5641" t="5843"/>
          <a:stretch/>
        </p:blipFill>
        <p:spPr>
          <a:xfrm rot="134521">
            <a:off x="367921" y="1951231"/>
            <a:ext cx="6040009" cy="2777687"/>
          </a:xfrm>
          <a:prstGeom prst="rect">
            <a:avLst/>
          </a:prstGeom>
          <a:noFill/>
          <a:ln cap="flat" cmpd="sng" w="19050">
            <a:solidFill>
              <a:srgbClr val="FFFFFF"/>
            </a:solidFill>
            <a:prstDash val="solid"/>
            <a:round/>
            <a:headEnd len="sm" w="sm" type="none"/>
            <a:tailEnd len="sm" w="sm" type="none"/>
          </a:ln>
        </p:spPr>
      </p:pic>
      <p:sp>
        <p:nvSpPr>
          <p:cNvPr id="353" name="Google Shape;353;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54" name="Google Shape;354;p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p:txBody>
      </p:sp>
      <p:pic>
        <p:nvPicPr>
          <p:cNvPr id="355" name="Google Shape;355;p51"/>
          <p:cNvPicPr preferRelativeResize="0"/>
          <p:nvPr/>
        </p:nvPicPr>
        <p:blipFill>
          <a:blip r:embed="rId4">
            <a:alphaModFix/>
          </a:blip>
          <a:stretch>
            <a:fillRect/>
          </a:stretch>
        </p:blipFill>
        <p:spPr>
          <a:xfrm rot="-58860">
            <a:off x="170325" y="1857601"/>
            <a:ext cx="8803354" cy="2934451"/>
          </a:xfrm>
          <a:prstGeom prst="rect">
            <a:avLst/>
          </a:prstGeom>
          <a:noFill/>
          <a:ln cap="flat" cmpd="sng" w="19050">
            <a:solidFill>
              <a:srgbClr val="FFFFFF"/>
            </a:solidFill>
            <a:prstDash val="solid"/>
            <a:round/>
            <a:headEnd len="sm" w="sm" type="none"/>
            <a:tailEnd len="sm" w="sm" type="none"/>
          </a:ln>
        </p:spPr>
      </p:pic>
      <p:pic>
        <p:nvPicPr>
          <p:cNvPr id="356" name="Google Shape;356;p51"/>
          <p:cNvPicPr preferRelativeResize="0"/>
          <p:nvPr/>
        </p:nvPicPr>
        <p:blipFill>
          <a:blip r:embed="rId5">
            <a:alphaModFix/>
          </a:blip>
          <a:stretch>
            <a:fillRect/>
          </a:stretch>
        </p:blipFill>
        <p:spPr>
          <a:xfrm rot="143361">
            <a:off x="3025078" y="1933720"/>
            <a:ext cx="5719818" cy="2859902"/>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2"/>
          <p:cNvPicPr preferRelativeResize="0"/>
          <p:nvPr/>
        </p:nvPicPr>
        <p:blipFill rotWithShape="1">
          <a:blip r:embed="rId3">
            <a:alphaModFix/>
          </a:blip>
          <a:srcRect b="21291" l="5240" r="5641" t="5843"/>
          <a:stretch/>
        </p:blipFill>
        <p:spPr>
          <a:xfrm rot="134521">
            <a:off x="367921" y="1951231"/>
            <a:ext cx="6040009" cy="2777687"/>
          </a:xfrm>
          <a:prstGeom prst="rect">
            <a:avLst/>
          </a:prstGeom>
          <a:noFill/>
          <a:ln cap="flat" cmpd="sng" w="19050">
            <a:solidFill>
              <a:srgbClr val="FFFFFF"/>
            </a:solidFill>
            <a:prstDash val="solid"/>
            <a:round/>
            <a:headEnd len="sm" w="sm" type="none"/>
            <a:tailEnd len="sm" w="sm" type="none"/>
          </a:ln>
        </p:spPr>
      </p:pic>
      <p:sp>
        <p:nvSpPr>
          <p:cNvPr id="362" name="Google Shape;362;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63" name="Google Shape;363;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p:txBody>
      </p:sp>
      <p:pic>
        <p:nvPicPr>
          <p:cNvPr id="364" name="Google Shape;364;p52"/>
          <p:cNvPicPr preferRelativeResize="0"/>
          <p:nvPr/>
        </p:nvPicPr>
        <p:blipFill>
          <a:blip r:embed="rId4">
            <a:alphaModFix/>
          </a:blip>
          <a:stretch>
            <a:fillRect/>
          </a:stretch>
        </p:blipFill>
        <p:spPr>
          <a:xfrm rot="-58860">
            <a:off x="170325" y="1857601"/>
            <a:ext cx="8803354" cy="2934451"/>
          </a:xfrm>
          <a:prstGeom prst="rect">
            <a:avLst/>
          </a:prstGeom>
          <a:noFill/>
          <a:ln cap="flat" cmpd="sng" w="19050">
            <a:solidFill>
              <a:srgbClr val="FFFFFF"/>
            </a:solidFill>
            <a:prstDash val="solid"/>
            <a:round/>
            <a:headEnd len="sm" w="sm" type="none"/>
            <a:tailEnd len="sm" w="sm" type="none"/>
          </a:ln>
        </p:spPr>
      </p:pic>
      <p:pic>
        <p:nvPicPr>
          <p:cNvPr id="365" name="Google Shape;365;p52"/>
          <p:cNvPicPr preferRelativeResize="0"/>
          <p:nvPr/>
        </p:nvPicPr>
        <p:blipFill>
          <a:blip r:embed="rId5">
            <a:alphaModFix/>
          </a:blip>
          <a:stretch>
            <a:fillRect/>
          </a:stretch>
        </p:blipFill>
        <p:spPr>
          <a:xfrm rot="143361">
            <a:off x="3025078" y="1933720"/>
            <a:ext cx="5719818" cy="2859902"/>
          </a:xfrm>
          <a:prstGeom prst="rect">
            <a:avLst/>
          </a:prstGeom>
          <a:noFill/>
          <a:ln cap="flat" cmpd="sng" w="19050">
            <a:solidFill>
              <a:srgbClr val="FFFFFF"/>
            </a:solidFill>
            <a:prstDash val="solid"/>
            <a:round/>
            <a:headEnd len="sm" w="sm" type="none"/>
            <a:tailEnd len="sm" w="sm" type="none"/>
          </a:ln>
        </p:spPr>
      </p:pic>
      <p:pic>
        <p:nvPicPr>
          <p:cNvPr id="366" name="Google Shape;366;p52"/>
          <p:cNvPicPr preferRelativeResize="0"/>
          <p:nvPr/>
        </p:nvPicPr>
        <p:blipFill rotWithShape="1">
          <a:blip r:embed="rId6">
            <a:alphaModFix/>
          </a:blip>
          <a:srcRect b="13688" l="0" r="0" t="0"/>
          <a:stretch/>
        </p:blipFill>
        <p:spPr>
          <a:xfrm rot="-91586">
            <a:off x="430159" y="1962300"/>
            <a:ext cx="6088023" cy="2897424"/>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72" name="Google Shape;372;p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a:p>
            <a:pPr indent="-361950" lvl="0" marL="457200" rtl="0" algn="l">
              <a:spcBef>
                <a:spcPts val="0"/>
              </a:spcBef>
              <a:spcAft>
                <a:spcPts val="0"/>
              </a:spcAft>
              <a:buSzPts val="2100"/>
              <a:buChar char="●"/>
            </a:pPr>
            <a:r>
              <a:rPr lang="es-419" sz="2100"/>
              <a:t>P</a:t>
            </a:r>
            <a:r>
              <a:rPr lang="es-419" sz="2100"/>
              <a:t>roduce una nueva imagen a </a:t>
            </a:r>
            <a:r>
              <a:rPr lang="es-419" sz="2100"/>
              <a:t>p</a:t>
            </a:r>
            <a:r>
              <a:rPr lang="es-419" sz="2100"/>
              <a:t>artir de la original</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Introducción</a:t>
            </a:r>
            <a:endParaRPr/>
          </a:p>
        </p:txBody>
      </p:sp>
      <p:sp>
        <p:nvSpPr>
          <p:cNvPr id="136" name="Google Shape;136;p27"/>
          <p:cNvSpPr txBox="1"/>
          <p:nvPr>
            <p:ph idx="1" type="body"/>
          </p:nvPr>
        </p:nvSpPr>
        <p:spPr>
          <a:xfrm>
            <a:off x="311700" y="1266325"/>
            <a:ext cx="8520600" cy="103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Colores </a:t>
            </a:r>
            <a:r>
              <a:rPr b="1" lang="es-419"/>
              <a:t>p</a:t>
            </a:r>
            <a:r>
              <a:rPr b="1" lang="es-419"/>
              <a:t>rimarios </a:t>
            </a:r>
            <a:r>
              <a:rPr lang="es-419"/>
              <a:t>→ gama de colores arbitraria</a:t>
            </a:r>
            <a:endParaRPr/>
          </a:p>
        </p:txBody>
      </p:sp>
      <p:sp>
        <p:nvSpPr>
          <p:cNvPr id="137" name="Google Shape;137;p27"/>
          <p:cNvSpPr txBox="1"/>
          <p:nvPr>
            <p:ph idx="1" type="body"/>
          </p:nvPr>
        </p:nvSpPr>
        <p:spPr>
          <a:xfrm>
            <a:off x="311700" y="4706784"/>
            <a:ext cx="8520600" cy="40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200"/>
              <a:t>*Imágenes extraídas de </a:t>
            </a:r>
            <a:r>
              <a:rPr lang="es-419" sz="1200" u="sng">
                <a:solidFill>
                  <a:schemeClr val="hlink"/>
                </a:solidFill>
                <a:hlinkClick r:id="rId3"/>
              </a:rPr>
              <a:t>htt</a:t>
            </a:r>
            <a:r>
              <a:rPr lang="es-419" sz="1200" u="sng">
                <a:solidFill>
                  <a:schemeClr val="hlink"/>
                </a:solidFill>
                <a:hlinkClick r:id="rId4"/>
              </a:rPr>
              <a:t>p</a:t>
            </a:r>
            <a:r>
              <a:rPr lang="es-419" sz="1200" u="sng">
                <a:solidFill>
                  <a:schemeClr val="hlink"/>
                </a:solidFill>
                <a:hlinkClick r:id="rId5"/>
              </a:rPr>
              <a:t>s://coloress.org/colores-</a:t>
            </a:r>
            <a:r>
              <a:rPr lang="es-419" sz="1200" u="sng">
                <a:solidFill>
                  <a:schemeClr val="hlink"/>
                </a:solidFill>
                <a:hlinkClick r:id="rId6"/>
              </a:rPr>
              <a:t>p</a:t>
            </a:r>
            <a:r>
              <a:rPr lang="es-419" sz="1200" u="sng">
                <a:solidFill>
                  <a:schemeClr val="hlink"/>
                </a:solidFill>
                <a:hlinkClick r:id="rId7"/>
              </a:rPr>
              <a:t>rimarios-secundarios-y-terciarios/</a:t>
            </a:r>
            <a:r>
              <a:rPr lang="es-419" sz="1200"/>
              <a:t> </a:t>
            </a:r>
            <a:endParaRPr sz="1200"/>
          </a:p>
        </p:txBody>
      </p:sp>
      <p:pic>
        <p:nvPicPr>
          <p:cNvPr id="138" name="Google Shape;138;p27"/>
          <p:cNvPicPr preferRelativeResize="0"/>
          <p:nvPr/>
        </p:nvPicPr>
        <p:blipFill>
          <a:blip r:embed="rId8">
            <a:alphaModFix/>
          </a:blip>
          <a:stretch>
            <a:fillRect/>
          </a:stretch>
        </p:blipFill>
        <p:spPr>
          <a:xfrm>
            <a:off x="100975" y="1822113"/>
            <a:ext cx="2929883" cy="29298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78" name="Google Shape;378;p5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a:p>
            <a:pPr indent="-361950" lvl="0" marL="457200" rtl="0" algn="l">
              <a:spcBef>
                <a:spcPts val="0"/>
              </a:spcBef>
              <a:spcAft>
                <a:spcPts val="0"/>
              </a:spcAft>
              <a:buSzPts val="2100"/>
              <a:buChar char="●"/>
            </a:pPr>
            <a:r>
              <a:rPr lang="es-419" sz="2100"/>
              <a:t>P</a:t>
            </a:r>
            <a:r>
              <a:rPr lang="es-419" sz="2100"/>
              <a:t>roduce una nueva imagen a </a:t>
            </a:r>
            <a:r>
              <a:rPr lang="es-419" sz="2100"/>
              <a:t>p</a:t>
            </a:r>
            <a:r>
              <a:rPr lang="es-419" sz="2100"/>
              <a:t>artir de la original</a:t>
            </a:r>
            <a:endParaRPr sz="2100"/>
          </a:p>
          <a:p>
            <a:pPr indent="-361950" lvl="0" marL="457200" rtl="0" algn="l">
              <a:spcBef>
                <a:spcPts val="0"/>
              </a:spcBef>
              <a:spcAft>
                <a:spcPts val="0"/>
              </a:spcAft>
              <a:buSzPts val="2100"/>
              <a:buChar char="●"/>
            </a:pPr>
            <a:r>
              <a:rPr lang="es-419" sz="2100"/>
              <a:t>Es una </a:t>
            </a:r>
            <a:r>
              <a:rPr b="1" lang="es-419" sz="2100"/>
              <a:t>o</a:t>
            </a:r>
            <a:r>
              <a:rPr b="1" lang="es-419" sz="2100"/>
              <a:t>p</a:t>
            </a:r>
            <a:r>
              <a:rPr b="1" lang="es-419" sz="2100"/>
              <a:t>eración de vecindad</a:t>
            </a:r>
            <a:r>
              <a:rPr lang="es-419" sz="2100"/>
              <a:t> (</a:t>
            </a:r>
            <a:r>
              <a:rPr lang="es-419" sz="2100"/>
              <a:t>neighborhood</a:t>
            </a:r>
            <a:r>
              <a:rPr lang="es-419" sz="2100"/>
              <a:t>)</a:t>
            </a:r>
            <a:endParaRPr sz="2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84" name="Google Shape;384;p5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a:p>
            <a:pPr indent="-361950" lvl="0" marL="457200" rtl="0" algn="l">
              <a:spcBef>
                <a:spcPts val="0"/>
              </a:spcBef>
              <a:spcAft>
                <a:spcPts val="0"/>
              </a:spcAft>
              <a:buSzPts val="2100"/>
              <a:buChar char="●"/>
            </a:pPr>
            <a:r>
              <a:rPr lang="es-419" sz="2100"/>
              <a:t>P</a:t>
            </a:r>
            <a:r>
              <a:rPr lang="es-419" sz="2100"/>
              <a:t>roduce una nueva imagen a </a:t>
            </a:r>
            <a:r>
              <a:rPr lang="es-419" sz="2100"/>
              <a:t>p</a:t>
            </a:r>
            <a:r>
              <a:rPr lang="es-419" sz="2100"/>
              <a:t>artir de la original</a:t>
            </a:r>
            <a:endParaRPr sz="2100"/>
          </a:p>
          <a:p>
            <a:pPr indent="-361950" lvl="0" marL="457200" rtl="0" algn="l">
              <a:spcBef>
                <a:spcPts val="0"/>
              </a:spcBef>
              <a:spcAft>
                <a:spcPts val="0"/>
              </a:spcAft>
              <a:buSzPts val="2100"/>
              <a:buChar char="●"/>
            </a:pPr>
            <a:r>
              <a:rPr lang="es-419" sz="2100"/>
              <a:t>Es una </a:t>
            </a:r>
            <a:r>
              <a:rPr b="1" lang="es-419" sz="2100"/>
              <a:t>o</a:t>
            </a:r>
            <a:r>
              <a:rPr b="1" lang="es-419" sz="2100"/>
              <a:t>p</a:t>
            </a:r>
            <a:r>
              <a:rPr b="1" lang="es-419" sz="2100"/>
              <a:t>eración de vecindad</a:t>
            </a:r>
            <a:r>
              <a:rPr lang="es-419" sz="2100"/>
              <a:t> (neighborhood)</a:t>
            </a:r>
            <a:endParaRPr sz="2100"/>
          </a:p>
        </p:txBody>
      </p:sp>
      <p:pic>
        <p:nvPicPr>
          <p:cNvPr id="385" name="Google Shape;385;p55"/>
          <p:cNvPicPr preferRelativeResize="0"/>
          <p:nvPr/>
        </p:nvPicPr>
        <p:blipFill>
          <a:blip r:embed="rId3">
            <a:alphaModFix/>
          </a:blip>
          <a:stretch>
            <a:fillRect/>
          </a:stretch>
        </p:blipFill>
        <p:spPr>
          <a:xfrm>
            <a:off x="1600200" y="2571750"/>
            <a:ext cx="5943600" cy="2381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91" name="Google Shape;391;p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a:p>
            <a:pPr indent="-361950" lvl="0" marL="457200" rtl="0" algn="l">
              <a:spcBef>
                <a:spcPts val="0"/>
              </a:spcBef>
              <a:spcAft>
                <a:spcPts val="0"/>
              </a:spcAft>
              <a:buSzPts val="2100"/>
              <a:buChar char="●"/>
            </a:pPr>
            <a:r>
              <a:rPr lang="es-419" sz="2100"/>
              <a:t>P</a:t>
            </a:r>
            <a:r>
              <a:rPr lang="es-419" sz="2100"/>
              <a:t>roduce una nueva imagen a </a:t>
            </a:r>
            <a:r>
              <a:rPr lang="es-419" sz="2100"/>
              <a:t>p</a:t>
            </a:r>
            <a:r>
              <a:rPr lang="es-419" sz="2100"/>
              <a:t>artir de la original</a:t>
            </a:r>
            <a:endParaRPr sz="2100"/>
          </a:p>
          <a:p>
            <a:pPr indent="-361950" lvl="0" marL="457200" rtl="0" algn="l">
              <a:spcBef>
                <a:spcPts val="0"/>
              </a:spcBef>
              <a:spcAft>
                <a:spcPts val="0"/>
              </a:spcAft>
              <a:buSzPts val="2100"/>
              <a:buChar char="●"/>
            </a:pPr>
            <a:r>
              <a:rPr lang="es-419" sz="2100"/>
              <a:t>Es una </a:t>
            </a:r>
            <a:r>
              <a:rPr b="1" lang="es-419" sz="2100"/>
              <a:t>o</a:t>
            </a:r>
            <a:r>
              <a:rPr b="1" lang="es-419" sz="2100"/>
              <a:t>p</a:t>
            </a:r>
            <a:r>
              <a:rPr b="1" lang="es-419" sz="2100"/>
              <a:t>eración de vecindad</a:t>
            </a:r>
            <a:r>
              <a:rPr lang="es-419" sz="2100"/>
              <a:t> (neighborhood)</a:t>
            </a:r>
            <a:endParaRPr sz="2100"/>
          </a:p>
        </p:txBody>
      </p:sp>
      <p:pic>
        <p:nvPicPr>
          <p:cNvPr id="392" name="Google Shape;392;p56"/>
          <p:cNvPicPr preferRelativeResize="0"/>
          <p:nvPr/>
        </p:nvPicPr>
        <p:blipFill>
          <a:blip r:embed="rId3">
            <a:alphaModFix/>
          </a:blip>
          <a:stretch>
            <a:fillRect/>
          </a:stretch>
        </p:blipFill>
        <p:spPr>
          <a:xfrm>
            <a:off x="1600200" y="2571750"/>
            <a:ext cx="5943600" cy="238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398" name="Google Shape;398;p5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a:p>
            <a:pPr indent="-361950" lvl="0" marL="457200" rtl="0" algn="l">
              <a:spcBef>
                <a:spcPts val="0"/>
              </a:spcBef>
              <a:spcAft>
                <a:spcPts val="0"/>
              </a:spcAft>
              <a:buSzPts val="2100"/>
              <a:buChar char="●"/>
            </a:pPr>
            <a:r>
              <a:rPr lang="es-419" sz="2100"/>
              <a:t>P</a:t>
            </a:r>
            <a:r>
              <a:rPr lang="es-419" sz="2100"/>
              <a:t>roduce una nueva imagen a </a:t>
            </a:r>
            <a:r>
              <a:rPr lang="es-419" sz="2100"/>
              <a:t>p</a:t>
            </a:r>
            <a:r>
              <a:rPr lang="es-419" sz="2100"/>
              <a:t>artir de la original</a:t>
            </a:r>
            <a:endParaRPr sz="2100"/>
          </a:p>
          <a:p>
            <a:pPr indent="-361950" lvl="0" marL="457200" rtl="0" algn="l">
              <a:spcBef>
                <a:spcPts val="0"/>
              </a:spcBef>
              <a:spcAft>
                <a:spcPts val="0"/>
              </a:spcAft>
              <a:buSzPts val="2100"/>
              <a:buChar char="●"/>
            </a:pPr>
            <a:r>
              <a:rPr lang="es-419" sz="2100"/>
              <a:t>Es una </a:t>
            </a:r>
            <a:r>
              <a:rPr b="1" lang="es-419" sz="2100"/>
              <a:t>o</a:t>
            </a:r>
            <a:r>
              <a:rPr b="1" lang="es-419" sz="2100"/>
              <a:t>p</a:t>
            </a:r>
            <a:r>
              <a:rPr b="1" lang="es-419" sz="2100"/>
              <a:t>eración de vecindad</a:t>
            </a:r>
            <a:r>
              <a:rPr lang="es-419" sz="2100"/>
              <a:t> (neighborhood)</a:t>
            </a:r>
            <a:endParaRPr sz="2100"/>
          </a:p>
        </p:txBody>
      </p:sp>
      <p:pic>
        <p:nvPicPr>
          <p:cNvPr id="399" name="Google Shape;399;p57"/>
          <p:cNvPicPr preferRelativeResize="0"/>
          <p:nvPr/>
        </p:nvPicPr>
        <p:blipFill>
          <a:blip r:embed="rId3">
            <a:alphaModFix/>
          </a:blip>
          <a:stretch>
            <a:fillRect/>
          </a:stretch>
        </p:blipFill>
        <p:spPr>
          <a:xfrm>
            <a:off x="1600200" y="2571750"/>
            <a:ext cx="5943600" cy="2381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405" name="Google Shape;405;p58"/>
          <p:cNvSpPr txBox="1"/>
          <p:nvPr>
            <p:ph idx="1" type="body"/>
          </p:nvPr>
        </p:nvSpPr>
        <p:spPr>
          <a:xfrm>
            <a:off x="311700" y="1266325"/>
            <a:ext cx="86727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Técnica </a:t>
            </a:r>
            <a:r>
              <a:rPr lang="es-419" sz="2100"/>
              <a:t>p</a:t>
            </a:r>
            <a:r>
              <a:rPr lang="es-419" sz="2100"/>
              <a:t>ara modificar o mejorar una imagen</a:t>
            </a:r>
            <a:endParaRPr sz="2100"/>
          </a:p>
          <a:p>
            <a:pPr indent="-361950" lvl="0" marL="457200" rtl="0" algn="l">
              <a:spcBef>
                <a:spcPts val="0"/>
              </a:spcBef>
              <a:spcAft>
                <a:spcPts val="0"/>
              </a:spcAft>
              <a:buSzPts val="2100"/>
              <a:buChar char="●"/>
            </a:pPr>
            <a:r>
              <a:rPr lang="es-419" sz="2100"/>
              <a:t>P</a:t>
            </a:r>
            <a:r>
              <a:rPr lang="es-419" sz="2100"/>
              <a:t>roduce una nueva imagen a </a:t>
            </a:r>
            <a:r>
              <a:rPr lang="es-419" sz="2100"/>
              <a:t>p</a:t>
            </a:r>
            <a:r>
              <a:rPr lang="es-419" sz="2100"/>
              <a:t>artir de la original</a:t>
            </a:r>
            <a:endParaRPr sz="2100"/>
          </a:p>
          <a:p>
            <a:pPr indent="-361950" lvl="0" marL="457200" rtl="0" algn="l">
              <a:spcBef>
                <a:spcPts val="0"/>
              </a:spcBef>
              <a:spcAft>
                <a:spcPts val="0"/>
              </a:spcAft>
              <a:buSzPts val="2100"/>
              <a:buChar char="●"/>
            </a:pPr>
            <a:r>
              <a:rPr lang="es-419" sz="2100"/>
              <a:t>Es una </a:t>
            </a:r>
            <a:r>
              <a:rPr b="1" lang="es-419" sz="2100"/>
              <a:t>o</a:t>
            </a:r>
            <a:r>
              <a:rPr b="1" lang="es-419" sz="2100"/>
              <a:t>p</a:t>
            </a:r>
            <a:r>
              <a:rPr b="1" lang="es-419" sz="2100"/>
              <a:t>eración de vecindad</a:t>
            </a:r>
            <a:r>
              <a:rPr lang="es-419" sz="2100"/>
              <a:t> (neighborhood)</a:t>
            </a:r>
            <a:endParaRPr sz="2100"/>
          </a:p>
          <a:p>
            <a:pPr indent="-361950" lvl="0" marL="457200" rtl="0" algn="l">
              <a:spcBef>
                <a:spcPts val="0"/>
              </a:spcBef>
              <a:spcAft>
                <a:spcPts val="0"/>
              </a:spcAft>
              <a:buSzPts val="2100"/>
              <a:buChar char="●"/>
            </a:pPr>
            <a:r>
              <a:rPr lang="es-419" sz="2100"/>
              <a:t>Un </a:t>
            </a:r>
            <a:r>
              <a:rPr lang="es-419" sz="2100"/>
              <a:t>p</a:t>
            </a:r>
            <a:r>
              <a:rPr lang="es-419" sz="2100"/>
              <a:t>íxel de salida es una </a:t>
            </a:r>
            <a:r>
              <a:rPr b="1" lang="es-419" sz="2100"/>
              <a:t>combinación lineal</a:t>
            </a:r>
            <a:r>
              <a:rPr lang="es-419" sz="2100"/>
              <a:t> de la vecindad del </a:t>
            </a:r>
            <a:r>
              <a:rPr lang="es-419" sz="2100"/>
              <a:t>p</a:t>
            </a:r>
            <a:r>
              <a:rPr lang="es-419" sz="2100"/>
              <a:t>ixel de entrada</a:t>
            </a:r>
            <a:endParaRPr b="1">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411" name="Google Shape;411;p59"/>
          <p:cNvSpPr txBox="1"/>
          <p:nvPr>
            <p:ph idx="1" type="body"/>
          </p:nvPr>
        </p:nvSpPr>
        <p:spPr>
          <a:xfrm>
            <a:off x="463800" y="1266325"/>
            <a:ext cx="85206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I'( x , y )   =	c</a:t>
            </a:r>
            <a:r>
              <a:rPr baseline="-25000" i="1" lang="es-419">
                <a:solidFill>
                  <a:srgbClr val="000000"/>
                </a:solidFill>
                <a:latin typeface="Lora"/>
                <a:ea typeface="Lora"/>
                <a:cs typeface="Lora"/>
                <a:sym typeface="Lora"/>
              </a:rPr>
              <a:t>1 </a:t>
            </a:r>
            <a:r>
              <a:rPr i="1" lang="es-419">
                <a:solidFill>
                  <a:srgbClr val="000000"/>
                </a:solidFill>
                <a:latin typeface="Lora"/>
                <a:ea typeface="Lora"/>
                <a:cs typeface="Lora"/>
                <a:sym typeface="Lora"/>
              </a:rPr>
              <a:t>* I( x-1 , y-1 )   	+   c</a:t>
            </a:r>
            <a:r>
              <a:rPr baseline="-25000" i="1" lang="es-419">
                <a:solidFill>
                  <a:srgbClr val="000000"/>
                </a:solidFill>
                <a:latin typeface="Lora"/>
                <a:ea typeface="Lora"/>
                <a:cs typeface="Lora"/>
                <a:sym typeface="Lora"/>
              </a:rPr>
              <a:t>2 </a:t>
            </a:r>
            <a:r>
              <a:rPr i="1" lang="es-419">
                <a:solidFill>
                  <a:srgbClr val="000000"/>
                </a:solidFill>
                <a:latin typeface="Lora"/>
                <a:ea typeface="Lora"/>
                <a:cs typeface="Lora"/>
                <a:sym typeface="Lora"/>
              </a:rPr>
              <a:t>* I( x-1 , y )  	+  c</a:t>
            </a:r>
            <a:r>
              <a:rPr baseline="-25000" i="1" lang="es-419">
                <a:solidFill>
                  <a:srgbClr val="000000"/>
                </a:solidFill>
                <a:latin typeface="Lora"/>
                <a:ea typeface="Lora"/>
                <a:cs typeface="Lora"/>
                <a:sym typeface="Lora"/>
              </a:rPr>
              <a:t>3 </a:t>
            </a:r>
            <a:r>
              <a:rPr i="1" lang="es-419">
                <a:solidFill>
                  <a:srgbClr val="000000"/>
                </a:solidFill>
                <a:latin typeface="Lora"/>
                <a:ea typeface="Lora"/>
                <a:cs typeface="Lora"/>
                <a:sym typeface="Lora"/>
              </a:rPr>
              <a:t>* I( x-1 , y+1 )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c</a:t>
            </a:r>
            <a:r>
              <a:rPr baseline="-25000" i="1" lang="es-419">
                <a:solidFill>
                  <a:srgbClr val="000000"/>
                </a:solidFill>
                <a:latin typeface="Lora"/>
                <a:ea typeface="Lora"/>
                <a:cs typeface="Lora"/>
                <a:sym typeface="Lora"/>
              </a:rPr>
              <a:t>4 </a:t>
            </a:r>
            <a:r>
              <a:rPr i="1" lang="es-419">
                <a:solidFill>
                  <a:srgbClr val="000000"/>
                </a:solidFill>
                <a:latin typeface="Lora"/>
                <a:ea typeface="Lora"/>
                <a:cs typeface="Lora"/>
                <a:sym typeface="Lora"/>
              </a:rPr>
              <a:t>* I( x , y-1 ) 	+   c</a:t>
            </a:r>
            <a:r>
              <a:rPr baseline="-25000" i="1" lang="es-419">
                <a:solidFill>
                  <a:srgbClr val="000000"/>
                </a:solidFill>
                <a:latin typeface="Lora"/>
                <a:ea typeface="Lora"/>
                <a:cs typeface="Lora"/>
                <a:sym typeface="Lora"/>
              </a:rPr>
              <a:t>5 </a:t>
            </a:r>
            <a:r>
              <a:rPr i="1" lang="es-419">
                <a:solidFill>
                  <a:srgbClr val="000000"/>
                </a:solidFill>
                <a:latin typeface="Lora"/>
                <a:ea typeface="Lora"/>
                <a:cs typeface="Lora"/>
                <a:sym typeface="Lora"/>
              </a:rPr>
              <a:t>* I( x , y )     	+  c</a:t>
            </a:r>
            <a:r>
              <a:rPr baseline="-25000" i="1" lang="es-419">
                <a:solidFill>
                  <a:srgbClr val="000000"/>
                </a:solidFill>
                <a:latin typeface="Lora"/>
                <a:ea typeface="Lora"/>
                <a:cs typeface="Lora"/>
                <a:sym typeface="Lora"/>
              </a:rPr>
              <a:t>6 </a:t>
            </a:r>
            <a:r>
              <a:rPr i="1" lang="es-419">
                <a:solidFill>
                  <a:srgbClr val="000000"/>
                </a:solidFill>
                <a:latin typeface="Lora"/>
                <a:ea typeface="Lora"/>
                <a:cs typeface="Lora"/>
                <a:sym typeface="Lora"/>
              </a:rPr>
              <a:t>* I( x , y+1 )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c</a:t>
            </a:r>
            <a:r>
              <a:rPr baseline="-25000" i="1" lang="es-419">
                <a:solidFill>
                  <a:srgbClr val="000000"/>
                </a:solidFill>
                <a:latin typeface="Lora"/>
                <a:ea typeface="Lora"/>
                <a:cs typeface="Lora"/>
                <a:sym typeface="Lora"/>
              </a:rPr>
              <a:t>7 </a:t>
            </a:r>
            <a:r>
              <a:rPr i="1" lang="es-419">
                <a:solidFill>
                  <a:srgbClr val="000000"/>
                </a:solidFill>
                <a:latin typeface="Lora"/>
                <a:ea typeface="Lora"/>
                <a:cs typeface="Lora"/>
                <a:sym typeface="Lora"/>
              </a:rPr>
              <a:t>* I( x+1 , y-1 )	+   c</a:t>
            </a:r>
            <a:r>
              <a:rPr baseline="-25000" i="1" lang="es-419">
                <a:solidFill>
                  <a:srgbClr val="000000"/>
                </a:solidFill>
                <a:latin typeface="Lora"/>
                <a:ea typeface="Lora"/>
                <a:cs typeface="Lora"/>
                <a:sym typeface="Lora"/>
              </a:rPr>
              <a:t>8 </a:t>
            </a:r>
            <a:r>
              <a:rPr i="1" lang="es-419">
                <a:solidFill>
                  <a:srgbClr val="000000"/>
                </a:solidFill>
                <a:latin typeface="Lora"/>
                <a:ea typeface="Lora"/>
                <a:cs typeface="Lora"/>
                <a:sym typeface="Lora"/>
              </a:rPr>
              <a:t>* I( x+1 , y )  	+  c</a:t>
            </a:r>
            <a:r>
              <a:rPr baseline="-25000" i="1" lang="es-419">
                <a:solidFill>
                  <a:srgbClr val="000000"/>
                </a:solidFill>
                <a:latin typeface="Lora"/>
                <a:ea typeface="Lora"/>
                <a:cs typeface="Lora"/>
                <a:sym typeface="Lora"/>
              </a:rPr>
              <a:t>9 </a:t>
            </a:r>
            <a:r>
              <a:rPr i="1" lang="es-419">
                <a:solidFill>
                  <a:srgbClr val="000000"/>
                </a:solidFill>
                <a:latin typeface="Lora"/>
                <a:ea typeface="Lora"/>
                <a:cs typeface="Lora"/>
                <a:sym typeface="Lora"/>
              </a:rPr>
              <a:t>* I( x+1 , y+1 )</a:t>
            </a:r>
            <a:endParaRPr i="1">
              <a:solidFill>
                <a:srgbClr val="000000"/>
              </a:solidFill>
              <a:latin typeface="Lora"/>
              <a:ea typeface="Lora"/>
              <a:cs typeface="Lora"/>
              <a:sym typeface="Lora"/>
            </a:endParaRPr>
          </a:p>
        </p:txBody>
      </p:sp>
      <p:pic>
        <p:nvPicPr>
          <p:cNvPr id="412" name="Google Shape;412;p59"/>
          <p:cNvPicPr preferRelativeResize="0"/>
          <p:nvPr/>
        </p:nvPicPr>
        <p:blipFill>
          <a:blip r:embed="rId3">
            <a:alphaModFix/>
          </a:blip>
          <a:stretch>
            <a:fillRect/>
          </a:stretch>
        </p:blipFill>
        <p:spPr>
          <a:xfrm>
            <a:off x="1825375" y="2699528"/>
            <a:ext cx="5493249" cy="230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418" name="Google Shape;418;p60"/>
          <p:cNvSpPr txBox="1"/>
          <p:nvPr>
            <p:ph idx="1" type="body"/>
          </p:nvPr>
        </p:nvSpPr>
        <p:spPr>
          <a:xfrm>
            <a:off x="463800" y="1266325"/>
            <a:ext cx="85206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I'( x , y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1</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2</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3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4</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5</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a:t>
            </a:r>
            <a:r>
              <a:rPr i="1" lang="es-419">
                <a:solidFill>
                  <a:srgbClr val="0000FF"/>
                </a:solidFill>
                <a:latin typeface="Lora"/>
                <a:ea typeface="Lora"/>
                <a:cs typeface="Lora"/>
                <a:sym typeface="Lora"/>
              </a:rPr>
              <a:t> x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6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7</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8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9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a:t>
            </a:r>
            <a:endParaRPr sz="1300"/>
          </a:p>
        </p:txBody>
      </p:sp>
      <p:pic>
        <p:nvPicPr>
          <p:cNvPr id="419" name="Google Shape;419;p60"/>
          <p:cNvPicPr preferRelativeResize="0"/>
          <p:nvPr/>
        </p:nvPicPr>
        <p:blipFill>
          <a:blip r:embed="rId3">
            <a:alphaModFix/>
          </a:blip>
          <a:stretch>
            <a:fillRect/>
          </a:stretch>
        </p:blipFill>
        <p:spPr>
          <a:xfrm>
            <a:off x="1825375" y="2699528"/>
            <a:ext cx="5493249" cy="2300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425" name="Google Shape;425;p61"/>
          <p:cNvSpPr txBox="1"/>
          <p:nvPr>
            <p:ph idx="1" type="body"/>
          </p:nvPr>
        </p:nvSpPr>
        <p:spPr>
          <a:xfrm>
            <a:off x="463800" y="1266325"/>
            <a:ext cx="85206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I'</a:t>
            </a:r>
            <a:r>
              <a:rPr i="1" lang="es-419">
                <a:solidFill>
                  <a:srgbClr val="000000"/>
                </a:solidFill>
                <a:latin typeface="Lora"/>
                <a:ea typeface="Lora"/>
                <a:cs typeface="Lora"/>
                <a:sym typeface="Lora"/>
              </a:rPr>
              <a:t>( x , y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1</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2</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3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4</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5</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FF"/>
                </a:solidFill>
                <a:latin typeface="Lora"/>
                <a:ea typeface="Lora"/>
                <a:cs typeface="Lora"/>
                <a:sym typeface="Lora"/>
              </a:rPr>
              <a:t> x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6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7</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8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9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a:t>
            </a:r>
            <a:endParaRPr sz="1300"/>
          </a:p>
        </p:txBody>
      </p:sp>
      <p:pic>
        <p:nvPicPr>
          <p:cNvPr id="426" name="Google Shape;426;p61"/>
          <p:cNvPicPr preferRelativeResize="0"/>
          <p:nvPr/>
        </p:nvPicPr>
        <p:blipFill>
          <a:blip r:embed="rId3">
            <a:alphaModFix/>
          </a:blip>
          <a:stretch>
            <a:fillRect/>
          </a:stretch>
        </p:blipFill>
        <p:spPr>
          <a:xfrm>
            <a:off x="1825375" y="2699528"/>
            <a:ext cx="5493249" cy="2300650"/>
          </a:xfrm>
          <a:prstGeom prst="rect">
            <a:avLst/>
          </a:prstGeom>
          <a:noFill/>
          <a:ln>
            <a:noFill/>
          </a:ln>
        </p:spPr>
      </p:pic>
      <p:sp>
        <p:nvSpPr>
          <p:cNvPr id="427" name="Google Shape;427;p61"/>
          <p:cNvSpPr/>
          <p:nvPr/>
        </p:nvSpPr>
        <p:spPr>
          <a:xfrm>
            <a:off x="2730310" y="3244037"/>
            <a:ext cx="362700" cy="341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1"/>
          <p:cNvSpPr/>
          <p:nvPr/>
        </p:nvSpPr>
        <p:spPr>
          <a:xfrm>
            <a:off x="1847604" y="1291200"/>
            <a:ext cx="1676100" cy="4374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434" name="Google Shape;434;p62"/>
          <p:cNvSpPr txBox="1"/>
          <p:nvPr>
            <p:ph idx="1" type="body"/>
          </p:nvPr>
        </p:nvSpPr>
        <p:spPr>
          <a:xfrm>
            <a:off x="463800" y="1266325"/>
            <a:ext cx="85206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I'</a:t>
            </a:r>
            <a:r>
              <a:rPr i="1" lang="es-419">
                <a:solidFill>
                  <a:srgbClr val="000000"/>
                </a:solidFill>
                <a:latin typeface="Lora"/>
                <a:ea typeface="Lora"/>
                <a:cs typeface="Lora"/>
                <a:sym typeface="Lora"/>
              </a:rPr>
              <a:t>( x , y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1</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2</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3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4</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5</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FF"/>
                </a:solidFill>
                <a:latin typeface="Lora"/>
                <a:ea typeface="Lora"/>
                <a:cs typeface="Lora"/>
                <a:sym typeface="Lora"/>
              </a:rPr>
              <a:t> x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6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7</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8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9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a:t>
            </a:r>
            <a:endParaRPr sz="1300"/>
          </a:p>
        </p:txBody>
      </p:sp>
      <p:pic>
        <p:nvPicPr>
          <p:cNvPr id="435" name="Google Shape;435;p62"/>
          <p:cNvPicPr preferRelativeResize="0"/>
          <p:nvPr/>
        </p:nvPicPr>
        <p:blipFill>
          <a:blip r:embed="rId3">
            <a:alphaModFix/>
          </a:blip>
          <a:stretch>
            <a:fillRect/>
          </a:stretch>
        </p:blipFill>
        <p:spPr>
          <a:xfrm>
            <a:off x="1825375" y="2699528"/>
            <a:ext cx="5493249" cy="2300650"/>
          </a:xfrm>
          <a:prstGeom prst="rect">
            <a:avLst/>
          </a:prstGeom>
          <a:noFill/>
          <a:ln>
            <a:noFill/>
          </a:ln>
        </p:spPr>
      </p:pic>
      <p:sp>
        <p:nvSpPr>
          <p:cNvPr id="436" name="Google Shape;436;p62"/>
          <p:cNvSpPr/>
          <p:nvPr/>
        </p:nvSpPr>
        <p:spPr>
          <a:xfrm>
            <a:off x="3980350" y="1291200"/>
            <a:ext cx="1547400" cy="4374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2"/>
          <p:cNvSpPr/>
          <p:nvPr/>
        </p:nvSpPr>
        <p:spPr>
          <a:xfrm>
            <a:off x="3035110" y="3244037"/>
            <a:ext cx="362700" cy="341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443" name="Google Shape;443;p63"/>
          <p:cNvSpPr txBox="1"/>
          <p:nvPr>
            <p:ph idx="1" type="body"/>
          </p:nvPr>
        </p:nvSpPr>
        <p:spPr>
          <a:xfrm>
            <a:off x="463800" y="1266325"/>
            <a:ext cx="85206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I'</a:t>
            </a:r>
            <a:r>
              <a:rPr i="1" lang="es-419">
                <a:solidFill>
                  <a:srgbClr val="000000"/>
                </a:solidFill>
                <a:latin typeface="Lora"/>
                <a:ea typeface="Lora"/>
                <a:cs typeface="Lora"/>
                <a:sym typeface="Lora"/>
              </a:rPr>
              <a:t>( x , y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1</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2</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3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4</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5</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FF"/>
                </a:solidFill>
                <a:latin typeface="Lora"/>
                <a:ea typeface="Lora"/>
                <a:cs typeface="Lora"/>
                <a:sym typeface="Lora"/>
              </a:rPr>
              <a:t> x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6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7</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8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9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a:t>
            </a:r>
            <a:endParaRPr sz="1300"/>
          </a:p>
        </p:txBody>
      </p:sp>
      <p:pic>
        <p:nvPicPr>
          <p:cNvPr id="444" name="Google Shape;444;p63"/>
          <p:cNvPicPr preferRelativeResize="0"/>
          <p:nvPr/>
        </p:nvPicPr>
        <p:blipFill>
          <a:blip r:embed="rId3">
            <a:alphaModFix/>
          </a:blip>
          <a:stretch>
            <a:fillRect/>
          </a:stretch>
        </p:blipFill>
        <p:spPr>
          <a:xfrm>
            <a:off x="1825375" y="2699528"/>
            <a:ext cx="5493249" cy="2300650"/>
          </a:xfrm>
          <a:prstGeom prst="rect">
            <a:avLst/>
          </a:prstGeom>
          <a:noFill/>
          <a:ln>
            <a:noFill/>
          </a:ln>
        </p:spPr>
      </p:pic>
      <p:sp>
        <p:nvSpPr>
          <p:cNvPr id="445" name="Google Shape;445;p63"/>
          <p:cNvSpPr/>
          <p:nvPr/>
        </p:nvSpPr>
        <p:spPr>
          <a:xfrm>
            <a:off x="5765032" y="1291200"/>
            <a:ext cx="1720200" cy="4374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3"/>
          <p:cNvSpPr/>
          <p:nvPr/>
        </p:nvSpPr>
        <p:spPr>
          <a:xfrm>
            <a:off x="3327870" y="3244037"/>
            <a:ext cx="362700" cy="341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Introducción</a:t>
            </a:r>
            <a:endParaRPr/>
          </a:p>
        </p:txBody>
      </p:sp>
      <p:sp>
        <p:nvSpPr>
          <p:cNvPr id="144" name="Google Shape;144;p28"/>
          <p:cNvSpPr txBox="1"/>
          <p:nvPr>
            <p:ph idx="1" type="body"/>
          </p:nvPr>
        </p:nvSpPr>
        <p:spPr>
          <a:xfrm>
            <a:off x="311700" y="1266325"/>
            <a:ext cx="8520600" cy="103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Colores </a:t>
            </a:r>
            <a:r>
              <a:rPr b="1" lang="es-419"/>
              <a:t>p</a:t>
            </a:r>
            <a:r>
              <a:rPr b="1" lang="es-419"/>
              <a:t>rimarios </a:t>
            </a:r>
            <a:r>
              <a:rPr lang="es-419"/>
              <a:t>→ gama de colores arbitraria</a:t>
            </a:r>
            <a:endParaRPr/>
          </a:p>
        </p:txBody>
      </p:sp>
      <p:sp>
        <p:nvSpPr>
          <p:cNvPr id="145" name="Google Shape;145;p28"/>
          <p:cNvSpPr txBox="1"/>
          <p:nvPr>
            <p:ph idx="1" type="body"/>
          </p:nvPr>
        </p:nvSpPr>
        <p:spPr>
          <a:xfrm>
            <a:off x="311700" y="4706784"/>
            <a:ext cx="8520600" cy="40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200"/>
              <a:t>*Imágenes extraídas de </a:t>
            </a:r>
            <a:r>
              <a:rPr lang="es-419" sz="1200" u="sng">
                <a:solidFill>
                  <a:schemeClr val="hlink"/>
                </a:solidFill>
                <a:hlinkClick r:id="rId3"/>
              </a:rPr>
              <a:t>htt</a:t>
            </a:r>
            <a:r>
              <a:rPr lang="es-419" sz="1200" u="sng">
                <a:solidFill>
                  <a:schemeClr val="hlink"/>
                </a:solidFill>
                <a:hlinkClick r:id="rId4"/>
              </a:rPr>
              <a:t>p</a:t>
            </a:r>
            <a:r>
              <a:rPr lang="es-419" sz="1200" u="sng">
                <a:solidFill>
                  <a:schemeClr val="hlink"/>
                </a:solidFill>
                <a:hlinkClick r:id="rId5"/>
              </a:rPr>
              <a:t>s://coloress.org/colores-</a:t>
            </a:r>
            <a:r>
              <a:rPr lang="es-419" sz="1200" u="sng">
                <a:solidFill>
                  <a:schemeClr val="hlink"/>
                </a:solidFill>
                <a:hlinkClick r:id="rId6"/>
              </a:rPr>
              <a:t>p</a:t>
            </a:r>
            <a:r>
              <a:rPr lang="es-419" sz="1200" u="sng">
                <a:solidFill>
                  <a:schemeClr val="hlink"/>
                </a:solidFill>
                <a:hlinkClick r:id="rId7"/>
              </a:rPr>
              <a:t>rimarios-secundarios-y-terciarios/</a:t>
            </a:r>
            <a:r>
              <a:rPr lang="es-419" sz="1200"/>
              <a:t> </a:t>
            </a:r>
            <a:endParaRPr sz="1200"/>
          </a:p>
        </p:txBody>
      </p:sp>
      <p:pic>
        <p:nvPicPr>
          <p:cNvPr id="146" name="Google Shape;146;p28"/>
          <p:cNvPicPr preferRelativeResize="0"/>
          <p:nvPr/>
        </p:nvPicPr>
        <p:blipFill>
          <a:blip r:embed="rId8">
            <a:alphaModFix/>
          </a:blip>
          <a:stretch>
            <a:fillRect/>
          </a:stretch>
        </p:blipFill>
        <p:spPr>
          <a:xfrm>
            <a:off x="100975" y="1822113"/>
            <a:ext cx="2929883" cy="2929899"/>
          </a:xfrm>
          <a:prstGeom prst="rect">
            <a:avLst/>
          </a:prstGeom>
          <a:noFill/>
          <a:ln>
            <a:noFill/>
          </a:ln>
        </p:spPr>
      </p:pic>
      <p:pic>
        <p:nvPicPr>
          <p:cNvPr id="147" name="Google Shape;147;p28"/>
          <p:cNvPicPr preferRelativeResize="0"/>
          <p:nvPr/>
        </p:nvPicPr>
        <p:blipFill>
          <a:blip r:embed="rId9">
            <a:alphaModFix/>
          </a:blip>
          <a:stretch>
            <a:fillRect/>
          </a:stretch>
        </p:blipFill>
        <p:spPr>
          <a:xfrm>
            <a:off x="3107058" y="1822113"/>
            <a:ext cx="2929883" cy="29298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452" name="Google Shape;452;p64"/>
          <p:cNvSpPr txBox="1"/>
          <p:nvPr>
            <p:ph idx="1" type="body"/>
          </p:nvPr>
        </p:nvSpPr>
        <p:spPr>
          <a:xfrm>
            <a:off x="463800" y="1266325"/>
            <a:ext cx="85206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I'</a:t>
            </a:r>
            <a:r>
              <a:rPr i="1" lang="es-419">
                <a:solidFill>
                  <a:srgbClr val="000000"/>
                </a:solidFill>
                <a:latin typeface="Lora"/>
                <a:ea typeface="Lora"/>
                <a:cs typeface="Lora"/>
                <a:sym typeface="Lora"/>
              </a:rPr>
              <a:t>( x , y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1</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2</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3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4</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5</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FF"/>
                </a:solidFill>
                <a:latin typeface="Lora"/>
                <a:ea typeface="Lora"/>
                <a:cs typeface="Lora"/>
                <a:sym typeface="Lora"/>
              </a:rPr>
              <a:t> x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6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7</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8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9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a:t>
            </a:r>
            <a:endParaRPr sz="1300"/>
          </a:p>
        </p:txBody>
      </p:sp>
      <p:pic>
        <p:nvPicPr>
          <p:cNvPr id="453" name="Google Shape;453;p64"/>
          <p:cNvPicPr preferRelativeResize="0"/>
          <p:nvPr/>
        </p:nvPicPr>
        <p:blipFill>
          <a:blip r:embed="rId3">
            <a:alphaModFix/>
          </a:blip>
          <a:stretch>
            <a:fillRect/>
          </a:stretch>
        </p:blipFill>
        <p:spPr>
          <a:xfrm>
            <a:off x="1825375" y="2699528"/>
            <a:ext cx="5493249" cy="2300650"/>
          </a:xfrm>
          <a:prstGeom prst="rect">
            <a:avLst/>
          </a:prstGeom>
          <a:noFill/>
          <a:ln>
            <a:noFill/>
          </a:ln>
        </p:spPr>
      </p:pic>
      <p:sp>
        <p:nvSpPr>
          <p:cNvPr id="454" name="Google Shape;454;p64"/>
          <p:cNvSpPr/>
          <p:nvPr/>
        </p:nvSpPr>
        <p:spPr>
          <a:xfrm>
            <a:off x="1868150" y="1714875"/>
            <a:ext cx="1642500" cy="4374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4"/>
          <p:cNvSpPr/>
          <p:nvPr/>
        </p:nvSpPr>
        <p:spPr>
          <a:xfrm>
            <a:off x="2728941" y="3548837"/>
            <a:ext cx="362700" cy="341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461" name="Google Shape;461;p65"/>
          <p:cNvSpPr txBox="1"/>
          <p:nvPr>
            <p:ph idx="1" type="body"/>
          </p:nvPr>
        </p:nvSpPr>
        <p:spPr>
          <a:xfrm>
            <a:off x="463800" y="1266325"/>
            <a:ext cx="85206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I'( x , y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1</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2</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3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4</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5</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a:t>
            </a:r>
            <a:r>
              <a:rPr i="1" lang="es-419">
                <a:solidFill>
                  <a:srgbClr val="0000FF"/>
                </a:solidFill>
                <a:latin typeface="Lora"/>
                <a:ea typeface="Lora"/>
                <a:cs typeface="Lora"/>
                <a:sym typeface="Lora"/>
              </a:rPr>
              <a:t> x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6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7</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8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9 </a:t>
            </a:r>
            <a:r>
              <a:rPr i="1" lang="es-419">
                <a:solidFill>
                  <a:srgbClr val="000000"/>
                </a:solidFill>
                <a:latin typeface="Lora"/>
                <a:ea typeface="Lora"/>
                <a:cs typeface="Lora"/>
                <a:sym typeface="Lora"/>
              </a:rPr>
              <a:t>* I(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a:t>
            </a:r>
            <a:endParaRPr sz="1300"/>
          </a:p>
        </p:txBody>
      </p:sp>
      <p:pic>
        <p:nvPicPr>
          <p:cNvPr id="462" name="Google Shape;462;p65"/>
          <p:cNvPicPr preferRelativeResize="0"/>
          <p:nvPr/>
        </p:nvPicPr>
        <p:blipFill>
          <a:blip r:embed="rId3">
            <a:alphaModFix/>
          </a:blip>
          <a:stretch>
            <a:fillRect/>
          </a:stretch>
        </p:blipFill>
        <p:spPr>
          <a:xfrm>
            <a:off x="1825375" y="2699528"/>
            <a:ext cx="5493249" cy="2300650"/>
          </a:xfrm>
          <a:prstGeom prst="rect">
            <a:avLst/>
          </a:prstGeom>
          <a:noFill/>
          <a:ln>
            <a:noFill/>
          </a:ln>
        </p:spPr>
      </p:pic>
      <p:sp>
        <p:nvSpPr>
          <p:cNvPr id="463" name="Google Shape;463;p65"/>
          <p:cNvSpPr/>
          <p:nvPr/>
        </p:nvSpPr>
        <p:spPr>
          <a:xfrm>
            <a:off x="3976925" y="1714875"/>
            <a:ext cx="1464900" cy="4374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5"/>
          <p:cNvSpPr/>
          <p:nvPr/>
        </p:nvSpPr>
        <p:spPr>
          <a:xfrm>
            <a:off x="3033741" y="3548837"/>
            <a:ext cx="362700" cy="341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sp>
        <p:nvSpPr>
          <p:cNvPr id="470" name="Google Shape;470;p66"/>
          <p:cNvSpPr txBox="1"/>
          <p:nvPr>
            <p:ph idx="1" type="body"/>
          </p:nvPr>
        </p:nvSpPr>
        <p:spPr>
          <a:xfrm>
            <a:off x="463800" y="1266325"/>
            <a:ext cx="8520600" cy="330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I'</a:t>
            </a:r>
            <a:r>
              <a:rPr i="1" lang="es-419">
                <a:solidFill>
                  <a:srgbClr val="000000"/>
                </a:solidFill>
                <a:latin typeface="Lora"/>
                <a:ea typeface="Lora"/>
                <a:cs typeface="Lora"/>
                <a:sym typeface="Lora"/>
              </a:rPr>
              <a:t>( x , y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1</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2</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3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4</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5</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FF"/>
                </a:solidFill>
                <a:latin typeface="Lora"/>
                <a:ea typeface="Lora"/>
                <a:cs typeface="Lora"/>
                <a:sym typeface="Lora"/>
              </a:rPr>
              <a:t> x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6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 , y+1</a:t>
            </a:r>
            <a:r>
              <a:rPr i="1" lang="es-419">
                <a:solidFill>
                  <a:srgbClr val="000000"/>
                </a:solidFill>
                <a:latin typeface="Lora"/>
                <a:ea typeface="Lora"/>
                <a:cs typeface="Lora"/>
                <a:sym typeface="Lora"/>
              </a:rPr>
              <a:t> )     	+</a:t>
            </a:r>
            <a:endParaRPr i="1">
              <a:solidFill>
                <a:srgbClr val="000000"/>
              </a:solidFill>
              <a:latin typeface="Lora"/>
              <a:ea typeface="Lora"/>
              <a:cs typeface="Lora"/>
              <a:sym typeface="Lora"/>
            </a:endParaRPr>
          </a:p>
          <a:p>
            <a:pPr indent="0" lvl="0" marL="0" rtl="0" algn="l">
              <a:lnSpc>
                <a:spcPct val="150000"/>
              </a:lnSpc>
              <a:spcBef>
                <a:spcPts val="0"/>
              </a:spcBef>
              <a:spcAft>
                <a:spcPts val="0"/>
              </a:spcAft>
              <a:buNone/>
            </a:pPr>
            <a:r>
              <a:rPr i="1" lang="es-419">
                <a:solidFill>
                  <a:srgbClr val="000000"/>
                </a:solidFill>
                <a:latin typeface="Lora"/>
                <a:ea typeface="Lora"/>
                <a:cs typeface="Lora"/>
                <a:sym typeface="Lora"/>
              </a:rPr>
              <a:t>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7</a:t>
            </a:r>
            <a:r>
              <a:rPr baseline="-25000" i="1" lang="es-419">
                <a:solidFill>
                  <a:srgbClr val="000000"/>
                </a:solidFill>
                <a:latin typeface="Lora"/>
                <a:ea typeface="Lora"/>
                <a:cs typeface="Lora"/>
                <a:sym typeface="Lora"/>
              </a:rPr>
              <a:t>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8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a:t>
            </a:r>
            <a:r>
              <a:rPr i="1" lang="es-419">
                <a:solidFill>
                  <a:srgbClr val="000000"/>
                </a:solidFill>
                <a:latin typeface="Lora"/>
                <a:ea typeface="Lora"/>
                <a:cs typeface="Lora"/>
                <a:sym typeface="Lora"/>
              </a:rPr>
              <a:t> )  	+  </a:t>
            </a:r>
            <a:r>
              <a:rPr i="1" lang="es-419">
                <a:solidFill>
                  <a:srgbClr val="FF0000"/>
                </a:solidFill>
                <a:latin typeface="Lora"/>
                <a:ea typeface="Lora"/>
                <a:cs typeface="Lora"/>
                <a:sym typeface="Lora"/>
              </a:rPr>
              <a:t>c</a:t>
            </a:r>
            <a:r>
              <a:rPr baseline="-25000" i="1" lang="es-419">
                <a:solidFill>
                  <a:srgbClr val="FF0000"/>
                </a:solidFill>
                <a:latin typeface="Lora"/>
                <a:ea typeface="Lora"/>
                <a:cs typeface="Lora"/>
                <a:sym typeface="Lora"/>
              </a:rPr>
              <a:t>9 </a:t>
            </a:r>
            <a:r>
              <a:rPr i="1" lang="es-419">
                <a:solidFill>
                  <a:srgbClr val="000000"/>
                </a:solidFill>
                <a:latin typeface="Lora"/>
                <a:ea typeface="Lora"/>
                <a:cs typeface="Lora"/>
                <a:sym typeface="Lora"/>
              </a:rPr>
              <a:t>*</a:t>
            </a:r>
            <a:r>
              <a:rPr i="1" lang="es-419">
                <a:solidFill>
                  <a:srgbClr val="000000"/>
                </a:solidFill>
                <a:latin typeface="Lora"/>
                <a:ea typeface="Lora"/>
                <a:cs typeface="Lora"/>
                <a:sym typeface="Lora"/>
              </a:rPr>
              <a:t> I(</a:t>
            </a:r>
            <a:r>
              <a:rPr i="1" lang="es-419">
                <a:solidFill>
                  <a:srgbClr val="000000"/>
                </a:solidFill>
                <a:latin typeface="Lora"/>
                <a:ea typeface="Lora"/>
                <a:cs typeface="Lora"/>
                <a:sym typeface="Lora"/>
              </a:rPr>
              <a:t> </a:t>
            </a:r>
            <a:r>
              <a:rPr i="1" lang="es-419">
                <a:solidFill>
                  <a:srgbClr val="0000FF"/>
                </a:solidFill>
                <a:latin typeface="Lora"/>
                <a:ea typeface="Lora"/>
                <a:cs typeface="Lora"/>
                <a:sym typeface="Lora"/>
              </a:rPr>
              <a:t>x+1 , y+1</a:t>
            </a:r>
            <a:r>
              <a:rPr i="1" lang="es-419">
                <a:solidFill>
                  <a:srgbClr val="000000"/>
                </a:solidFill>
                <a:latin typeface="Lora"/>
                <a:ea typeface="Lora"/>
                <a:cs typeface="Lora"/>
                <a:sym typeface="Lora"/>
              </a:rPr>
              <a:t> )</a:t>
            </a:r>
            <a:endParaRPr sz="1300"/>
          </a:p>
        </p:txBody>
      </p:sp>
      <p:grpSp>
        <p:nvGrpSpPr>
          <p:cNvPr id="471" name="Google Shape;471;p66"/>
          <p:cNvGrpSpPr/>
          <p:nvPr/>
        </p:nvGrpSpPr>
        <p:grpSpPr>
          <a:xfrm>
            <a:off x="1825373" y="2699537"/>
            <a:ext cx="5493249" cy="2300663"/>
            <a:chOff x="1825373" y="2699537"/>
            <a:chExt cx="5493249" cy="2300663"/>
          </a:xfrm>
        </p:grpSpPr>
        <p:pic>
          <p:nvPicPr>
            <p:cNvPr id="472" name="Google Shape;472;p66"/>
            <p:cNvPicPr preferRelativeResize="0"/>
            <p:nvPr/>
          </p:nvPicPr>
          <p:blipFill>
            <a:blip r:embed="rId3">
              <a:alphaModFix/>
            </a:blip>
            <a:stretch>
              <a:fillRect/>
            </a:stretch>
          </p:blipFill>
          <p:spPr>
            <a:xfrm>
              <a:off x="1825373" y="2699537"/>
              <a:ext cx="5493249" cy="2300663"/>
            </a:xfrm>
            <a:prstGeom prst="rect">
              <a:avLst/>
            </a:prstGeom>
            <a:noFill/>
            <a:ln>
              <a:noFill/>
            </a:ln>
          </p:spPr>
        </p:pic>
        <p:sp>
          <p:nvSpPr>
            <p:cNvPr id="473" name="Google Shape;473;p66"/>
            <p:cNvSpPr/>
            <p:nvPr/>
          </p:nvSpPr>
          <p:spPr>
            <a:xfrm>
              <a:off x="4452750" y="2964950"/>
              <a:ext cx="467700" cy="19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 - Sliding windows</a:t>
            </a:r>
            <a:endParaRPr/>
          </a:p>
        </p:txBody>
      </p:sp>
      <p:pic>
        <p:nvPicPr>
          <p:cNvPr id="479" name="Google Shape;479;p67"/>
          <p:cNvPicPr preferRelativeResize="0"/>
          <p:nvPr/>
        </p:nvPicPr>
        <p:blipFill rotWithShape="1">
          <a:blip r:embed="rId3">
            <a:alphaModFix/>
          </a:blip>
          <a:srcRect b="17293" l="0" r="0" t="0"/>
          <a:stretch/>
        </p:blipFill>
        <p:spPr>
          <a:xfrm>
            <a:off x="900913" y="1143175"/>
            <a:ext cx="7342176" cy="3787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68"/>
          <p:cNvPicPr preferRelativeResize="0"/>
          <p:nvPr/>
        </p:nvPicPr>
        <p:blipFill rotWithShape="1">
          <a:blip r:embed="rId3">
            <a:alphaModFix/>
          </a:blip>
          <a:srcRect b="17300" l="0" r="0" t="0"/>
          <a:stretch/>
        </p:blipFill>
        <p:spPr>
          <a:xfrm>
            <a:off x="900925" y="1143175"/>
            <a:ext cx="7342176" cy="3787175"/>
          </a:xfrm>
          <a:prstGeom prst="rect">
            <a:avLst/>
          </a:prstGeom>
          <a:noFill/>
          <a:ln>
            <a:noFill/>
          </a:ln>
        </p:spPr>
      </p:pic>
      <p:sp>
        <p:nvSpPr>
          <p:cNvPr id="485" name="Google Shape;485;p6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 - Padding</a:t>
            </a:r>
            <a:endParaRPr/>
          </a:p>
        </p:txBody>
      </p:sp>
      <p:sp>
        <p:nvSpPr>
          <p:cNvPr id="486" name="Google Shape;486;p68"/>
          <p:cNvSpPr txBox="1"/>
          <p:nvPr/>
        </p:nvSpPr>
        <p:spPr>
          <a:xfrm>
            <a:off x="1466969" y="1698050"/>
            <a:ext cx="2655600" cy="26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2       3       6       8       2</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3       1       7       5       6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0       6       8       4       6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3       8       6       7       5</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1       4       1       8       9</a:t>
            </a:r>
            <a:endParaRPr b="1" sz="1700">
              <a:latin typeface="Open Sans"/>
              <a:ea typeface="Open Sans"/>
              <a:cs typeface="Open Sans"/>
              <a:sym typeface="Open Sans"/>
            </a:endParaRPr>
          </a:p>
          <a:p>
            <a:pPr indent="0" lvl="0" marL="0" rtl="0" algn="ctr">
              <a:spcBef>
                <a:spcPts val="0"/>
              </a:spcBef>
              <a:spcAft>
                <a:spcPts val="0"/>
              </a:spcAft>
              <a:buNone/>
            </a:pPr>
            <a:r>
              <a:t/>
            </a:r>
            <a:endParaRPr b="1">
              <a:latin typeface="Open Sans"/>
              <a:ea typeface="Open Sans"/>
              <a:cs typeface="Open Sans"/>
              <a:sym typeface="Open Sans"/>
            </a:endParaRPr>
          </a:p>
        </p:txBody>
      </p:sp>
      <p:pic>
        <p:nvPicPr>
          <p:cNvPr id="487" name="Google Shape;487;p68"/>
          <p:cNvPicPr preferRelativeResize="0"/>
          <p:nvPr/>
        </p:nvPicPr>
        <p:blipFill rotWithShape="1">
          <a:blip r:embed="rId4">
            <a:alphaModFix/>
          </a:blip>
          <a:srcRect b="17300" l="0" r="0" t="0"/>
          <a:stretch/>
        </p:blipFill>
        <p:spPr>
          <a:xfrm>
            <a:off x="900925" y="1143175"/>
            <a:ext cx="7342176" cy="3787175"/>
          </a:xfrm>
          <a:prstGeom prst="rect">
            <a:avLst/>
          </a:prstGeom>
          <a:noFill/>
          <a:ln>
            <a:noFill/>
          </a:ln>
        </p:spPr>
      </p:pic>
      <p:sp>
        <p:nvSpPr>
          <p:cNvPr id="488" name="Google Shape;488;p68"/>
          <p:cNvSpPr txBox="1"/>
          <p:nvPr/>
        </p:nvSpPr>
        <p:spPr>
          <a:xfrm>
            <a:off x="1466969" y="1698050"/>
            <a:ext cx="2655600" cy="26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2       3       6       8       2</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3       1       7       5       6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0       6       8       4       6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3       8       6       7       5</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1       4       1       8       9</a:t>
            </a:r>
            <a:endParaRPr b="1" sz="1700">
              <a:latin typeface="Open Sans"/>
              <a:ea typeface="Open Sans"/>
              <a:cs typeface="Open Sans"/>
              <a:sym typeface="Open Sans"/>
            </a:endParaRPr>
          </a:p>
          <a:p>
            <a:pPr indent="0" lvl="0" marL="0" rtl="0" algn="ctr">
              <a:spcBef>
                <a:spcPts val="0"/>
              </a:spcBef>
              <a:spcAft>
                <a:spcPts val="0"/>
              </a:spcAft>
              <a:buNone/>
            </a:pPr>
            <a:r>
              <a:t/>
            </a:r>
            <a:endParaRPr b="1">
              <a:latin typeface="Open Sans"/>
              <a:ea typeface="Open Sans"/>
              <a:cs typeface="Open Sans"/>
              <a:sym typeface="Open Sans"/>
            </a:endParaRPr>
          </a:p>
        </p:txBody>
      </p:sp>
      <p:sp>
        <p:nvSpPr>
          <p:cNvPr id="489" name="Google Shape;489;p68"/>
          <p:cNvSpPr txBox="1"/>
          <p:nvPr/>
        </p:nvSpPr>
        <p:spPr>
          <a:xfrm>
            <a:off x="6090975" y="2290625"/>
            <a:ext cx="1551300" cy="15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latin typeface="Open Sans"/>
                <a:ea typeface="Open Sans"/>
                <a:cs typeface="Open Sans"/>
                <a:sym typeface="Open Sans"/>
              </a:rPr>
              <a:t>1/9   </a:t>
            </a:r>
            <a:r>
              <a:rPr b="1" lang="es-419" sz="1700">
                <a:latin typeface="Open Sans"/>
                <a:ea typeface="Open Sans"/>
                <a:cs typeface="Open Sans"/>
                <a:sym typeface="Open Sans"/>
              </a:rPr>
              <a:t>1/9   1/9</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1/9   1/9   1/9</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1/9   1/9   1/9</a:t>
            </a:r>
            <a:endParaRPr b="1" sz="1700">
              <a:latin typeface="Open Sans"/>
              <a:ea typeface="Open Sans"/>
              <a:cs typeface="Open Sans"/>
              <a:sym typeface="Open Sans"/>
            </a:endParaRPr>
          </a:p>
        </p:txBody>
      </p:sp>
      <p:sp>
        <p:nvSpPr>
          <p:cNvPr id="490" name="Google Shape;490;p68"/>
          <p:cNvSpPr txBox="1"/>
          <p:nvPr/>
        </p:nvSpPr>
        <p:spPr>
          <a:xfrm>
            <a:off x="5754825" y="3885650"/>
            <a:ext cx="22236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latin typeface="Open Sans"/>
                <a:ea typeface="Open Sans"/>
                <a:cs typeface="Open Sans"/>
                <a:sym typeface="Open Sans"/>
              </a:rPr>
              <a:t>Filtro promedio</a:t>
            </a:r>
            <a:endParaRPr b="1" sz="17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9"/>
          <p:cNvPicPr preferRelativeResize="0"/>
          <p:nvPr/>
        </p:nvPicPr>
        <p:blipFill rotWithShape="1">
          <a:blip r:embed="rId3">
            <a:alphaModFix/>
          </a:blip>
          <a:srcRect b="17300" l="0" r="0" t="0"/>
          <a:stretch/>
        </p:blipFill>
        <p:spPr>
          <a:xfrm>
            <a:off x="900925" y="1143175"/>
            <a:ext cx="7342176" cy="3787175"/>
          </a:xfrm>
          <a:prstGeom prst="rect">
            <a:avLst/>
          </a:prstGeom>
          <a:noFill/>
          <a:ln>
            <a:noFill/>
          </a:ln>
        </p:spPr>
      </p:pic>
      <p:sp>
        <p:nvSpPr>
          <p:cNvPr id="496" name="Google Shape;496;p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 - Padding</a:t>
            </a:r>
            <a:endParaRPr/>
          </a:p>
        </p:txBody>
      </p:sp>
      <p:sp>
        <p:nvSpPr>
          <p:cNvPr id="497" name="Google Shape;497;p69"/>
          <p:cNvSpPr txBox="1"/>
          <p:nvPr/>
        </p:nvSpPr>
        <p:spPr>
          <a:xfrm>
            <a:off x="1466969" y="1698050"/>
            <a:ext cx="2655600" cy="26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2       3       6       8       2</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3       1       7       5       6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0       6       8       4       6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3       8       6       7       5</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1       4       1       8       9</a:t>
            </a:r>
            <a:endParaRPr b="1" sz="1700">
              <a:latin typeface="Open Sans"/>
              <a:ea typeface="Open Sans"/>
              <a:cs typeface="Open Sans"/>
              <a:sym typeface="Open Sans"/>
            </a:endParaRPr>
          </a:p>
          <a:p>
            <a:pPr indent="0" lvl="0" marL="0" rtl="0" algn="ctr">
              <a:spcBef>
                <a:spcPts val="0"/>
              </a:spcBef>
              <a:spcAft>
                <a:spcPts val="0"/>
              </a:spcAft>
              <a:buNone/>
            </a:pPr>
            <a:r>
              <a:t/>
            </a:r>
            <a:endParaRPr b="1">
              <a:latin typeface="Open Sans"/>
              <a:ea typeface="Open Sans"/>
              <a:cs typeface="Open Sans"/>
              <a:sym typeface="Open Sans"/>
            </a:endParaRPr>
          </a:p>
        </p:txBody>
      </p:sp>
      <p:sp>
        <p:nvSpPr>
          <p:cNvPr id="498" name="Google Shape;498;p69"/>
          <p:cNvSpPr txBox="1"/>
          <p:nvPr/>
        </p:nvSpPr>
        <p:spPr>
          <a:xfrm>
            <a:off x="943441" y="1164650"/>
            <a:ext cx="3692700" cy="6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2       2       3       6       8       2       2</a:t>
            </a:r>
            <a:endParaRPr b="1">
              <a:solidFill>
                <a:srgbClr val="FF0000"/>
              </a:solidFill>
              <a:latin typeface="Open Sans"/>
              <a:ea typeface="Open Sans"/>
              <a:cs typeface="Open Sans"/>
              <a:sym typeface="Open Sans"/>
            </a:endParaRPr>
          </a:p>
        </p:txBody>
      </p:sp>
      <p:sp>
        <p:nvSpPr>
          <p:cNvPr id="499" name="Google Shape;499;p69"/>
          <p:cNvSpPr txBox="1"/>
          <p:nvPr/>
        </p:nvSpPr>
        <p:spPr>
          <a:xfrm>
            <a:off x="943441" y="4288850"/>
            <a:ext cx="3692700" cy="6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1       1       4       1       8       9       9</a:t>
            </a:r>
            <a:endParaRPr b="1">
              <a:solidFill>
                <a:srgbClr val="FF0000"/>
              </a:solidFill>
              <a:latin typeface="Open Sans"/>
              <a:ea typeface="Open Sans"/>
              <a:cs typeface="Open Sans"/>
              <a:sym typeface="Open Sans"/>
            </a:endParaRPr>
          </a:p>
        </p:txBody>
      </p:sp>
      <p:sp>
        <p:nvSpPr>
          <p:cNvPr id="500" name="Google Shape;500;p69"/>
          <p:cNvSpPr txBox="1"/>
          <p:nvPr/>
        </p:nvSpPr>
        <p:spPr>
          <a:xfrm>
            <a:off x="953314" y="1717795"/>
            <a:ext cx="602400" cy="26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2</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3</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3</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1</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p:txBody>
      </p:sp>
      <p:sp>
        <p:nvSpPr>
          <p:cNvPr id="501" name="Google Shape;501;p69"/>
          <p:cNvSpPr txBox="1"/>
          <p:nvPr/>
        </p:nvSpPr>
        <p:spPr>
          <a:xfrm>
            <a:off x="4030931" y="1727667"/>
            <a:ext cx="602400" cy="26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2</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6</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6</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5</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9</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p:txBody>
      </p:sp>
      <p:sp>
        <p:nvSpPr>
          <p:cNvPr id="502" name="Google Shape;502;p69"/>
          <p:cNvSpPr txBox="1"/>
          <p:nvPr/>
        </p:nvSpPr>
        <p:spPr>
          <a:xfrm>
            <a:off x="5525843" y="1698050"/>
            <a:ext cx="602400" cy="5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0000FF"/>
                </a:solidFill>
                <a:latin typeface="Open Sans"/>
                <a:ea typeface="Open Sans"/>
                <a:cs typeface="Open Sans"/>
                <a:sym typeface="Open Sans"/>
              </a:rPr>
              <a:t>2,3</a:t>
            </a:r>
            <a:endParaRPr b="1">
              <a:solidFill>
                <a:srgbClr val="0000FF"/>
              </a:solidFill>
              <a:latin typeface="Open Sans"/>
              <a:ea typeface="Open Sans"/>
              <a:cs typeface="Open Sans"/>
              <a:sym typeface="Open Sans"/>
            </a:endParaRPr>
          </a:p>
        </p:txBody>
      </p:sp>
      <p:sp>
        <p:nvSpPr>
          <p:cNvPr id="503" name="Google Shape;503;p69"/>
          <p:cNvSpPr txBox="1"/>
          <p:nvPr/>
        </p:nvSpPr>
        <p:spPr>
          <a:xfrm>
            <a:off x="4939245" y="4393175"/>
            <a:ext cx="3857700" cy="5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0000FF"/>
                </a:solidFill>
                <a:latin typeface="Open Sans"/>
                <a:ea typeface="Open Sans"/>
                <a:cs typeface="Open Sans"/>
                <a:sym typeface="Open Sans"/>
              </a:rPr>
              <a:t>(2+2+3+2+2+3+3+3+1)*(1/9) = 21/9</a:t>
            </a:r>
            <a:endParaRPr b="1">
              <a:solidFill>
                <a:srgbClr val="0000FF"/>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0"/>
          <p:cNvPicPr preferRelativeResize="0"/>
          <p:nvPr/>
        </p:nvPicPr>
        <p:blipFill rotWithShape="1">
          <a:blip r:embed="rId3">
            <a:alphaModFix/>
          </a:blip>
          <a:srcRect b="17300" l="0" r="0" t="0"/>
          <a:stretch/>
        </p:blipFill>
        <p:spPr>
          <a:xfrm>
            <a:off x="900925" y="1143175"/>
            <a:ext cx="7342176" cy="3787175"/>
          </a:xfrm>
          <a:prstGeom prst="rect">
            <a:avLst/>
          </a:prstGeom>
          <a:noFill/>
          <a:ln>
            <a:noFill/>
          </a:ln>
        </p:spPr>
      </p:pic>
      <p:sp>
        <p:nvSpPr>
          <p:cNvPr id="509" name="Google Shape;509;p7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r>
              <a:rPr lang="es-419"/>
              <a:t> - Padding</a:t>
            </a:r>
            <a:endParaRPr/>
          </a:p>
        </p:txBody>
      </p:sp>
      <p:sp>
        <p:nvSpPr>
          <p:cNvPr id="510" name="Google Shape;510;p70"/>
          <p:cNvSpPr txBox="1"/>
          <p:nvPr/>
        </p:nvSpPr>
        <p:spPr>
          <a:xfrm>
            <a:off x="943479" y="1164650"/>
            <a:ext cx="3692700" cy="6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0       0       0       0       0       0       0</a:t>
            </a:r>
            <a:endParaRPr b="1">
              <a:solidFill>
                <a:srgbClr val="FF0000"/>
              </a:solidFill>
              <a:latin typeface="Open Sans"/>
              <a:ea typeface="Open Sans"/>
              <a:cs typeface="Open Sans"/>
              <a:sym typeface="Open Sans"/>
            </a:endParaRPr>
          </a:p>
        </p:txBody>
      </p:sp>
      <p:sp>
        <p:nvSpPr>
          <p:cNvPr id="511" name="Google Shape;511;p70"/>
          <p:cNvSpPr txBox="1"/>
          <p:nvPr/>
        </p:nvSpPr>
        <p:spPr>
          <a:xfrm>
            <a:off x="943479" y="4288850"/>
            <a:ext cx="3692700" cy="6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0       0       0       0       0       0       0</a:t>
            </a:r>
            <a:endParaRPr b="1">
              <a:solidFill>
                <a:srgbClr val="FF0000"/>
              </a:solidFill>
              <a:latin typeface="Open Sans"/>
              <a:ea typeface="Open Sans"/>
              <a:cs typeface="Open Sans"/>
              <a:sym typeface="Open Sans"/>
            </a:endParaRPr>
          </a:p>
        </p:txBody>
      </p:sp>
      <p:sp>
        <p:nvSpPr>
          <p:cNvPr id="512" name="Google Shape;512;p70"/>
          <p:cNvSpPr txBox="1"/>
          <p:nvPr/>
        </p:nvSpPr>
        <p:spPr>
          <a:xfrm>
            <a:off x="953352" y="1717795"/>
            <a:ext cx="602400" cy="26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p:txBody>
      </p:sp>
      <p:sp>
        <p:nvSpPr>
          <p:cNvPr id="513" name="Google Shape;513;p70"/>
          <p:cNvSpPr txBox="1"/>
          <p:nvPr/>
        </p:nvSpPr>
        <p:spPr>
          <a:xfrm>
            <a:off x="4030969" y="1727667"/>
            <a:ext cx="602400" cy="26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rPr b="1" lang="es-419" sz="1700">
                <a:solidFill>
                  <a:srgbClr val="FF0000"/>
                </a:solidFill>
                <a:latin typeface="Open Sans"/>
                <a:ea typeface="Open Sans"/>
                <a:cs typeface="Open Sans"/>
                <a:sym typeface="Open Sans"/>
              </a:rPr>
              <a:t>0</a:t>
            </a:r>
            <a:endParaRPr b="1" sz="1700">
              <a:solidFill>
                <a:srgbClr val="FF0000"/>
              </a:solidFill>
              <a:latin typeface="Open Sans"/>
              <a:ea typeface="Open Sans"/>
              <a:cs typeface="Open Sans"/>
              <a:sym typeface="Open Sans"/>
            </a:endParaRPr>
          </a:p>
          <a:p>
            <a:pPr indent="0" lvl="0" marL="0" rtl="0" algn="ctr">
              <a:spcBef>
                <a:spcPts val="0"/>
              </a:spcBef>
              <a:spcAft>
                <a:spcPts val="0"/>
              </a:spcAft>
              <a:buNone/>
            </a:pPr>
            <a:r>
              <a:t/>
            </a:r>
            <a:endParaRPr b="1" sz="1700">
              <a:solidFill>
                <a:srgbClr val="FF0000"/>
              </a:solidFill>
              <a:latin typeface="Open Sans"/>
              <a:ea typeface="Open Sans"/>
              <a:cs typeface="Open Sans"/>
              <a:sym typeface="Open Sans"/>
            </a:endParaRPr>
          </a:p>
        </p:txBody>
      </p:sp>
      <p:sp>
        <p:nvSpPr>
          <p:cNvPr id="514" name="Google Shape;514;p70"/>
          <p:cNvSpPr txBox="1"/>
          <p:nvPr/>
        </p:nvSpPr>
        <p:spPr>
          <a:xfrm>
            <a:off x="1466969" y="1698050"/>
            <a:ext cx="2655600" cy="26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2       3       6       8       2</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3       1       7       5       6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0       6       8       4       6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3       8       6       7       5</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1       4       1       8       9</a:t>
            </a:r>
            <a:endParaRPr b="1" sz="1700">
              <a:latin typeface="Open Sans"/>
              <a:ea typeface="Open Sans"/>
              <a:cs typeface="Open Sans"/>
              <a:sym typeface="Open Sans"/>
            </a:endParaRPr>
          </a:p>
          <a:p>
            <a:pPr indent="0" lvl="0" marL="0" rtl="0" algn="ctr">
              <a:spcBef>
                <a:spcPts val="0"/>
              </a:spcBef>
              <a:spcAft>
                <a:spcPts val="0"/>
              </a:spcAft>
              <a:buNone/>
            </a:pPr>
            <a:r>
              <a:t/>
            </a:r>
            <a:endParaRPr b="1">
              <a:latin typeface="Open Sans"/>
              <a:ea typeface="Open Sans"/>
              <a:cs typeface="Open Sans"/>
              <a:sym typeface="Open Sans"/>
            </a:endParaRPr>
          </a:p>
        </p:txBody>
      </p:sp>
      <p:sp>
        <p:nvSpPr>
          <p:cNvPr id="515" name="Google Shape;515;p70"/>
          <p:cNvSpPr txBox="1"/>
          <p:nvPr/>
        </p:nvSpPr>
        <p:spPr>
          <a:xfrm>
            <a:off x="5525843" y="1698050"/>
            <a:ext cx="602400" cy="5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0000FF"/>
                </a:solidFill>
                <a:latin typeface="Open Sans"/>
                <a:ea typeface="Open Sans"/>
                <a:cs typeface="Open Sans"/>
                <a:sym typeface="Open Sans"/>
              </a:rPr>
              <a:t>1</a:t>
            </a:r>
            <a:endParaRPr b="1">
              <a:solidFill>
                <a:srgbClr val="0000FF"/>
              </a:solidFill>
              <a:latin typeface="Open Sans"/>
              <a:ea typeface="Open Sans"/>
              <a:cs typeface="Open Sans"/>
              <a:sym typeface="Open Sans"/>
            </a:endParaRPr>
          </a:p>
        </p:txBody>
      </p:sp>
      <p:sp>
        <p:nvSpPr>
          <p:cNvPr id="516" name="Google Shape;516;p70"/>
          <p:cNvSpPr txBox="1"/>
          <p:nvPr/>
        </p:nvSpPr>
        <p:spPr>
          <a:xfrm>
            <a:off x="4939245" y="4393175"/>
            <a:ext cx="3857700" cy="5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0000FF"/>
                </a:solidFill>
                <a:latin typeface="Open Sans"/>
                <a:ea typeface="Open Sans"/>
                <a:cs typeface="Open Sans"/>
                <a:sym typeface="Open Sans"/>
              </a:rPr>
              <a:t>(0+0+0+0+2+3+0+3+1)*(1/9) = 1</a:t>
            </a:r>
            <a:endParaRPr b="1">
              <a:solidFill>
                <a:srgbClr val="0000FF"/>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71"/>
          <p:cNvPicPr preferRelativeResize="0"/>
          <p:nvPr/>
        </p:nvPicPr>
        <p:blipFill rotWithShape="1">
          <a:blip r:embed="rId3">
            <a:alphaModFix/>
          </a:blip>
          <a:srcRect b="17300" l="0" r="0" t="0"/>
          <a:stretch/>
        </p:blipFill>
        <p:spPr>
          <a:xfrm>
            <a:off x="900925" y="1143175"/>
            <a:ext cx="7342176" cy="3787175"/>
          </a:xfrm>
          <a:prstGeom prst="rect">
            <a:avLst/>
          </a:prstGeom>
          <a:noFill/>
          <a:ln>
            <a:noFill/>
          </a:ln>
        </p:spPr>
      </p:pic>
      <p:sp>
        <p:nvSpPr>
          <p:cNvPr id="522" name="Google Shape;522;p7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 - Padding</a:t>
            </a:r>
            <a:endParaRPr/>
          </a:p>
        </p:txBody>
      </p:sp>
      <p:sp>
        <p:nvSpPr>
          <p:cNvPr id="523" name="Google Shape;523;p71"/>
          <p:cNvSpPr txBox="1"/>
          <p:nvPr/>
        </p:nvSpPr>
        <p:spPr>
          <a:xfrm>
            <a:off x="1466969" y="1698050"/>
            <a:ext cx="2655600" cy="26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2       3       6       8       2</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3       1       7       5       6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0       6       8       4       6</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3       8       6       7       5</a:t>
            </a:r>
            <a:endParaRPr b="1" sz="1700">
              <a:latin typeface="Open Sans"/>
              <a:ea typeface="Open Sans"/>
              <a:cs typeface="Open Sans"/>
              <a:sym typeface="Open Sans"/>
            </a:endParaRPr>
          </a:p>
          <a:p>
            <a:pPr indent="0" lvl="0" marL="0" rtl="0" algn="ctr">
              <a:spcBef>
                <a:spcPts val="0"/>
              </a:spcBef>
              <a:spcAft>
                <a:spcPts val="0"/>
              </a:spcAft>
              <a:buNone/>
            </a:pPr>
            <a:r>
              <a:t/>
            </a:r>
            <a:endParaRPr b="1" sz="1700">
              <a:latin typeface="Open Sans"/>
              <a:ea typeface="Open Sans"/>
              <a:cs typeface="Open Sans"/>
              <a:sym typeface="Open Sans"/>
            </a:endParaRPr>
          </a:p>
          <a:p>
            <a:pPr indent="0" lvl="0" marL="0" rtl="0" algn="ctr">
              <a:spcBef>
                <a:spcPts val="0"/>
              </a:spcBef>
              <a:spcAft>
                <a:spcPts val="0"/>
              </a:spcAft>
              <a:buNone/>
            </a:pPr>
            <a:r>
              <a:rPr b="1" lang="es-419" sz="1700">
                <a:latin typeface="Open Sans"/>
                <a:ea typeface="Open Sans"/>
                <a:cs typeface="Open Sans"/>
                <a:sym typeface="Open Sans"/>
              </a:rPr>
              <a:t>1       4       1       8       9</a:t>
            </a:r>
            <a:endParaRPr b="1" sz="1700">
              <a:latin typeface="Open Sans"/>
              <a:ea typeface="Open Sans"/>
              <a:cs typeface="Open Sans"/>
              <a:sym typeface="Open Sans"/>
            </a:endParaRPr>
          </a:p>
          <a:p>
            <a:pPr indent="0" lvl="0" marL="0" rtl="0" algn="ctr">
              <a:spcBef>
                <a:spcPts val="0"/>
              </a:spcBef>
              <a:spcAft>
                <a:spcPts val="0"/>
              </a:spcAft>
              <a:buNone/>
            </a:pPr>
            <a:r>
              <a:t/>
            </a:r>
            <a:endParaRPr b="1">
              <a:latin typeface="Open Sans"/>
              <a:ea typeface="Open Sans"/>
              <a:cs typeface="Open Sans"/>
              <a:sym typeface="Open Sans"/>
            </a:endParaRPr>
          </a:p>
        </p:txBody>
      </p:sp>
      <p:sp>
        <p:nvSpPr>
          <p:cNvPr id="524" name="Google Shape;524;p71"/>
          <p:cNvSpPr txBox="1"/>
          <p:nvPr/>
        </p:nvSpPr>
        <p:spPr>
          <a:xfrm>
            <a:off x="6045375" y="2215405"/>
            <a:ext cx="602400" cy="5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0000FF"/>
                </a:solidFill>
                <a:latin typeface="Open Sans"/>
                <a:ea typeface="Open Sans"/>
                <a:cs typeface="Open Sans"/>
                <a:sym typeface="Open Sans"/>
              </a:rPr>
              <a:t>4</a:t>
            </a:r>
            <a:endParaRPr b="1">
              <a:solidFill>
                <a:srgbClr val="0000FF"/>
              </a:solidFill>
              <a:latin typeface="Open Sans"/>
              <a:ea typeface="Open Sans"/>
              <a:cs typeface="Open Sans"/>
              <a:sym typeface="Open Sans"/>
            </a:endParaRPr>
          </a:p>
        </p:txBody>
      </p:sp>
      <p:sp>
        <p:nvSpPr>
          <p:cNvPr id="525" name="Google Shape;525;p71"/>
          <p:cNvSpPr txBox="1"/>
          <p:nvPr/>
        </p:nvSpPr>
        <p:spPr>
          <a:xfrm>
            <a:off x="4939245" y="4393175"/>
            <a:ext cx="3857700" cy="5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419" sz="1700">
                <a:solidFill>
                  <a:srgbClr val="0000FF"/>
                </a:solidFill>
                <a:latin typeface="Open Sans"/>
                <a:ea typeface="Open Sans"/>
                <a:cs typeface="Open Sans"/>
                <a:sym typeface="Open Sans"/>
              </a:rPr>
              <a:t>(2+3+6+3+1+7+0+6+8)*(1/9) = 4</a:t>
            </a:r>
            <a:endParaRPr b="1">
              <a:solidFill>
                <a:srgbClr val="0000FF"/>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pic>
        <p:nvPicPr>
          <p:cNvPr id="531" name="Google Shape;531;p72"/>
          <p:cNvPicPr preferRelativeResize="0"/>
          <p:nvPr/>
        </p:nvPicPr>
        <p:blipFill rotWithShape="1">
          <a:blip r:embed="rId3">
            <a:alphaModFix/>
          </a:blip>
          <a:srcRect b="2922" l="0" r="0" t="0"/>
          <a:stretch/>
        </p:blipFill>
        <p:spPr>
          <a:xfrm>
            <a:off x="3050461" y="155950"/>
            <a:ext cx="5625950" cy="4831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Filtros lineales</a:t>
            </a:r>
            <a:endParaRPr/>
          </a:p>
        </p:txBody>
      </p:sp>
      <p:pic>
        <p:nvPicPr>
          <p:cNvPr id="537" name="Google Shape;537;p73"/>
          <p:cNvPicPr preferRelativeResize="0"/>
          <p:nvPr/>
        </p:nvPicPr>
        <p:blipFill rotWithShape="1">
          <a:blip r:embed="rId3">
            <a:alphaModFix/>
          </a:blip>
          <a:srcRect b="2912" l="0" r="0" t="0"/>
          <a:stretch/>
        </p:blipFill>
        <p:spPr>
          <a:xfrm>
            <a:off x="3050475" y="155950"/>
            <a:ext cx="5625950" cy="4831600"/>
          </a:xfrm>
          <a:prstGeom prst="rect">
            <a:avLst/>
          </a:prstGeom>
          <a:noFill/>
          <a:ln>
            <a:noFill/>
          </a:ln>
        </p:spPr>
      </p:pic>
      <p:pic>
        <p:nvPicPr>
          <p:cNvPr id="538" name="Google Shape;538;p73"/>
          <p:cNvPicPr preferRelativeResize="0"/>
          <p:nvPr/>
        </p:nvPicPr>
        <p:blipFill rotWithShape="1">
          <a:blip r:embed="rId4">
            <a:alphaModFix/>
          </a:blip>
          <a:srcRect b="13688" l="0" r="52042" t="0"/>
          <a:stretch/>
        </p:blipFill>
        <p:spPr>
          <a:xfrm>
            <a:off x="642551" y="1256727"/>
            <a:ext cx="1775476" cy="1761958"/>
          </a:xfrm>
          <a:prstGeom prst="rect">
            <a:avLst/>
          </a:prstGeom>
          <a:noFill/>
          <a:ln cap="flat" cmpd="sng" w="19050">
            <a:solidFill>
              <a:srgbClr val="FFFFFF"/>
            </a:solidFill>
            <a:prstDash val="solid"/>
            <a:round/>
            <a:headEnd len="sm" w="sm" type="none"/>
            <a:tailEnd len="sm" w="sm" type="none"/>
          </a:ln>
        </p:spPr>
      </p:pic>
      <p:pic>
        <p:nvPicPr>
          <p:cNvPr id="539" name="Google Shape;539;p73"/>
          <p:cNvPicPr preferRelativeResize="0"/>
          <p:nvPr/>
        </p:nvPicPr>
        <p:blipFill rotWithShape="1">
          <a:blip r:embed="rId4">
            <a:alphaModFix/>
          </a:blip>
          <a:srcRect b="13688" l="52042" r="0" t="0"/>
          <a:stretch/>
        </p:blipFill>
        <p:spPr>
          <a:xfrm>
            <a:off x="642551" y="3124916"/>
            <a:ext cx="1775476" cy="1761958"/>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Introducción</a:t>
            </a:r>
            <a:endParaRPr/>
          </a:p>
        </p:txBody>
      </p:sp>
      <p:sp>
        <p:nvSpPr>
          <p:cNvPr id="153" name="Google Shape;153;p29"/>
          <p:cNvSpPr txBox="1"/>
          <p:nvPr>
            <p:ph idx="1" type="body"/>
          </p:nvPr>
        </p:nvSpPr>
        <p:spPr>
          <a:xfrm>
            <a:off x="311700" y="1266325"/>
            <a:ext cx="8520600" cy="103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s-419"/>
              <a:t>Colores </a:t>
            </a:r>
            <a:r>
              <a:rPr b="1" lang="es-419"/>
              <a:t>p</a:t>
            </a:r>
            <a:r>
              <a:rPr b="1" lang="es-419"/>
              <a:t>rimarios </a:t>
            </a:r>
            <a:r>
              <a:rPr lang="es-419"/>
              <a:t>→ gama de colores arbitraria</a:t>
            </a:r>
            <a:endParaRPr/>
          </a:p>
        </p:txBody>
      </p:sp>
      <p:sp>
        <p:nvSpPr>
          <p:cNvPr id="154" name="Google Shape;154;p29"/>
          <p:cNvSpPr txBox="1"/>
          <p:nvPr>
            <p:ph idx="1" type="body"/>
          </p:nvPr>
        </p:nvSpPr>
        <p:spPr>
          <a:xfrm>
            <a:off x="311700" y="4706784"/>
            <a:ext cx="8520600" cy="40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200"/>
              <a:t>*Imágenes extraídas de </a:t>
            </a:r>
            <a:r>
              <a:rPr lang="es-419" sz="1200" u="sng">
                <a:solidFill>
                  <a:schemeClr val="hlink"/>
                </a:solidFill>
                <a:hlinkClick r:id="rId3"/>
              </a:rPr>
              <a:t>htt</a:t>
            </a:r>
            <a:r>
              <a:rPr lang="es-419" sz="1200" u="sng">
                <a:solidFill>
                  <a:schemeClr val="hlink"/>
                </a:solidFill>
                <a:hlinkClick r:id="rId4"/>
              </a:rPr>
              <a:t>p</a:t>
            </a:r>
            <a:r>
              <a:rPr lang="es-419" sz="1200" u="sng">
                <a:solidFill>
                  <a:schemeClr val="hlink"/>
                </a:solidFill>
                <a:hlinkClick r:id="rId5"/>
              </a:rPr>
              <a:t>s://coloress.org/colores-</a:t>
            </a:r>
            <a:r>
              <a:rPr lang="es-419" sz="1200" u="sng">
                <a:solidFill>
                  <a:schemeClr val="hlink"/>
                </a:solidFill>
                <a:hlinkClick r:id="rId6"/>
              </a:rPr>
              <a:t>p</a:t>
            </a:r>
            <a:r>
              <a:rPr lang="es-419" sz="1200" u="sng">
                <a:solidFill>
                  <a:schemeClr val="hlink"/>
                </a:solidFill>
                <a:hlinkClick r:id="rId7"/>
              </a:rPr>
              <a:t>rimarios-secundarios-y-terciarios/</a:t>
            </a:r>
            <a:r>
              <a:rPr lang="es-419" sz="1200"/>
              <a:t> </a:t>
            </a:r>
            <a:endParaRPr sz="1200"/>
          </a:p>
        </p:txBody>
      </p:sp>
      <p:pic>
        <p:nvPicPr>
          <p:cNvPr id="155" name="Google Shape;155;p29"/>
          <p:cNvPicPr preferRelativeResize="0"/>
          <p:nvPr/>
        </p:nvPicPr>
        <p:blipFill>
          <a:blip r:embed="rId8">
            <a:alphaModFix/>
          </a:blip>
          <a:stretch>
            <a:fillRect/>
          </a:stretch>
        </p:blipFill>
        <p:spPr>
          <a:xfrm>
            <a:off x="100975" y="1822113"/>
            <a:ext cx="2929883" cy="2929899"/>
          </a:xfrm>
          <a:prstGeom prst="rect">
            <a:avLst/>
          </a:prstGeom>
          <a:noFill/>
          <a:ln>
            <a:noFill/>
          </a:ln>
        </p:spPr>
      </p:pic>
      <p:pic>
        <p:nvPicPr>
          <p:cNvPr id="156" name="Google Shape;156;p29"/>
          <p:cNvPicPr preferRelativeResize="0"/>
          <p:nvPr/>
        </p:nvPicPr>
        <p:blipFill>
          <a:blip r:embed="rId9">
            <a:alphaModFix/>
          </a:blip>
          <a:stretch>
            <a:fillRect/>
          </a:stretch>
        </p:blipFill>
        <p:spPr>
          <a:xfrm>
            <a:off x="3107058" y="1822113"/>
            <a:ext cx="2929883" cy="2929899"/>
          </a:xfrm>
          <a:prstGeom prst="rect">
            <a:avLst/>
          </a:prstGeom>
          <a:noFill/>
          <a:ln>
            <a:noFill/>
          </a:ln>
        </p:spPr>
      </p:pic>
      <p:pic>
        <p:nvPicPr>
          <p:cNvPr id="157" name="Google Shape;157;p29"/>
          <p:cNvPicPr preferRelativeResize="0"/>
          <p:nvPr/>
        </p:nvPicPr>
        <p:blipFill>
          <a:blip r:embed="rId10">
            <a:alphaModFix/>
          </a:blip>
          <a:stretch>
            <a:fillRect/>
          </a:stretch>
        </p:blipFill>
        <p:spPr>
          <a:xfrm>
            <a:off x="6113142" y="1822113"/>
            <a:ext cx="2929883" cy="29298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4"/>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5800"/>
              <a:t>Correlación y Convolución</a:t>
            </a:r>
            <a:endParaRPr sz="5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550" name="Google Shape;550;p7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Filtros lineales para procesar información de una imagen</a:t>
            </a:r>
            <a:endParaRPr sz="2100"/>
          </a:p>
          <a:p>
            <a:pPr indent="-336550" lvl="1" marL="914400" rtl="0" algn="l">
              <a:spcBef>
                <a:spcPts val="0"/>
              </a:spcBef>
              <a:spcAft>
                <a:spcPts val="0"/>
              </a:spcAft>
              <a:buSzPts val="1700"/>
              <a:buChar char="○"/>
            </a:pPr>
            <a:r>
              <a:rPr lang="es-419" sz="1700"/>
              <a:t>muy sim</a:t>
            </a:r>
            <a:r>
              <a:rPr lang="es-419" sz="1700"/>
              <a:t>p</a:t>
            </a:r>
            <a:r>
              <a:rPr lang="es-419" sz="1700"/>
              <a:t>les, </a:t>
            </a:r>
            <a:r>
              <a:rPr lang="es-419" sz="1700"/>
              <a:t>p</a:t>
            </a:r>
            <a:r>
              <a:rPr lang="es-419" sz="1700"/>
              <a:t>ero extremadamente útiles</a:t>
            </a:r>
            <a:endParaRPr sz="1700"/>
          </a:p>
          <a:p>
            <a:pPr indent="-336550" lvl="1" marL="914400" rtl="0" algn="l">
              <a:spcBef>
                <a:spcPts val="0"/>
              </a:spcBef>
              <a:spcAft>
                <a:spcPts val="0"/>
              </a:spcAft>
              <a:buSzPts val="1700"/>
              <a:buChar char="○"/>
            </a:pPr>
            <a:r>
              <a:rPr lang="es-419" sz="1700"/>
              <a:t>fácil de analizar y entender</a:t>
            </a:r>
            <a:endParaRPr sz="1700"/>
          </a:p>
          <a:p>
            <a:pPr indent="-336550" lvl="1" marL="914400" rtl="0" algn="l">
              <a:spcBef>
                <a:spcPts val="0"/>
              </a:spcBef>
              <a:spcAft>
                <a:spcPts val="0"/>
              </a:spcAft>
              <a:buSzPts val="1700"/>
              <a:buChar char="○"/>
            </a:pPr>
            <a:r>
              <a:rPr lang="es-419" sz="1700"/>
              <a:t>fáciles de im</a:t>
            </a:r>
            <a:r>
              <a:rPr lang="es-419" sz="1700"/>
              <a:t>p</a:t>
            </a:r>
            <a:r>
              <a:rPr lang="es-419" sz="1700"/>
              <a:t>lementar y </a:t>
            </a:r>
            <a:r>
              <a:rPr lang="es-419" sz="1700"/>
              <a:t>p</a:t>
            </a:r>
            <a:r>
              <a:rPr lang="es-419" sz="1700"/>
              <a:t>ermiten cóm</a:t>
            </a:r>
            <a:r>
              <a:rPr lang="es-419" sz="1700"/>
              <a:t>p</a:t>
            </a:r>
            <a:r>
              <a:rPr lang="es-419" sz="1700"/>
              <a:t>uto eficiente</a:t>
            </a:r>
            <a:endParaRPr sz="1700"/>
          </a:p>
          <a:p>
            <a:pPr indent="0" lvl="0" marL="0" rtl="0" algn="l">
              <a:spcBef>
                <a:spcPts val="1600"/>
              </a:spcBef>
              <a:spcAft>
                <a:spcPts val="1600"/>
              </a:spcAft>
              <a:buNone/>
            </a:pPr>
            <a:r>
              <a:t/>
            </a:r>
            <a:endParaRPr sz="17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556" name="Google Shape;556;p7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Filtros lineales para procesar información de una imagen</a:t>
            </a:r>
            <a:endParaRPr sz="2100"/>
          </a:p>
          <a:p>
            <a:pPr indent="-336550" lvl="1" marL="914400" rtl="0" algn="l">
              <a:spcBef>
                <a:spcPts val="0"/>
              </a:spcBef>
              <a:spcAft>
                <a:spcPts val="0"/>
              </a:spcAft>
              <a:buSzPts val="1700"/>
              <a:buChar char="○"/>
            </a:pPr>
            <a:r>
              <a:rPr lang="es-419" sz="1700"/>
              <a:t>muy simples, pero extremadamente útiles</a:t>
            </a:r>
            <a:endParaRPr sz="1700"/>
          </a:p>
          <a:p>
            <a:pPr indent="-336550" lvl="1" marL="914400" rtl="0" algn="l">
              <a:spcBef>
                <a:spcPts val="0"/>
              </a:spcBef>
              <a:spcAft>
                <a:spcPts val="0"/>
              </a:spcAft>
              <a:buSzPts val="1700"/>
              <a:buChar char="○"/>
            </a:pPr>
            <a:r>
              <a:rPr lang="es-419" sz="1700"/>
              <a:t>fácil de analizar y entender</a:t>
            </a:r>
            <a:endParaRPr sz="1700"/>
          </a:p>
          <a:p>
            <a:pPr indent="-336550" lvl="1" marL="914400" rtl="0" algn="l">
              <a:spcBef>
                <a:spcPts val="0"/>
              </a:spcBef>
              <a:spcAft>
                <a:spcPts val="0"/>
              </a:spcAft>
              <a:buSzPts val="1700"/>
              <a:buChar char="○"/>
            </a:pPr>
            <a:r>
              <a:rPr lang="es-419" sz="1700"/>
              <a:t>fáciles de implementar y permiten cómputo eficiente</a:t>
            </a:r>
            <a:endParaRPr sz="1700"/>
          </a:p>
          <a:p>
            <a:pPr indent="-361950" lvl="0" marL="457200" rtl="0" algn="l">
              <a:spcBef>
                <a:spcPts val="0"/>
              </a:spcBef>
              <a:spcAft>
                <a:spcPts val="0"/>
              </a:spcAft>
              <a:buSzPts val="2100"/>
              <a:buChar char="●"/>
            </a:pPr>
            <a:r>
              <a:rPr lang="es-419" sz="2100"/>
              <a:t>Invariantes por desplazamiento (shift-invariant)</a:t>
            </a:r>
            <a:endParaRPr sz="2100"/>
          </a:p>
          <a:p>
            <a:pPr indent="-336550" lvl="1" marL="914400" rtl="0" algn="l">
              <a:spcBef>
                <a:spcPts val="0"/>
              </a:spcBef>
              <a:spcAft>
                <a:spcPts val="0"/>
              </a:spcAft>
              <a:buSzPts val="1700"/>
              <a:buChar char="○"/>
            </a:pPr>
            <a:r>
              <a:rPr lang="es-419" sz="1700"/>
              <a:t>misma operación en cada punto de la imagen</a:t>
            </a:r>
            <a:endParaRPr sz="1700"/>
          </a:p>
          <a:p>
            <a:pPr indent="-361950" lvl="0" marL="457200" rtl="0" algn="l">
              <a:spcBef>
                <a:spcPts val="0"/>
              </a:spcBef>
              <a:spcAft>
                <a:spcPts val="0"/>
              </a:spcAft>
              <a:buSzPts val="2100"/>
              <a:buChar char="●"/>
            </a:pPr>
            <a:r>
              <a:rPr lang="es-419" sz="2100"/>
              <a:t>Lineales</a:t>
            </a:r>
            <a:endParaRPr sz="2100"/>
          </a:p>
          <a:p>
            <a:pPr indent="-336550" lvl="1" marL="914400" rtl="0" algn="l">
              <a:spcBef>
                <a:spcPts val="0"/>
              </a:spcBef>
              <a:spcAft>
                <a:spcPts val="0"/>
              </a:spcAft>
              <a:buSzPts val="1700"/>
              <a:buChar char="○"/>
            </a:pPr>
            <a:r>
              <a:rPr lang="es-419" sz="1700"/>
              <a:t>reemplaza cada píxel con una combinación lineal de sus vecinos</a:t>
            </a:r>
            <a:endParaRPr sz="17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562" name="Google Shape;562;p7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419" sz="2100"/>
              <a:t>Filtros lineales para procesar información de una imagen</a:t>
            </a:r>
            <a:endParaRPr sz="2100"/>
          </a:p>
          <a:p>
            <a:pPr indent="-336550" lvl="1" marL="914400" rtl="0" algn="l">
              <a:spcBef>
                <a:spcPts val="0"/>
              </a:spcBef>
              <a:spcAft>
                <a:spcPts val="0"/>
              </a:spcAft>
              <a:buSzPts val="1700"/>
              <a:buChar char="○"/>
            </a:pPr>
            <a:r>
              <a:rPr lang="es-419" sz="1700"/>
              <a:t>muy simples, pero extremadamente útiles</a:t>
            </a:r>
            <a:endParaRPr sz="1700"/>
          </a:p>
          <a:p>
            <a:pPr indent="-336550" lvl="1" marL="914400" rtl="0" algn="l">
              <a:spcBef>
                <a:spcPts val="0"/>
              </a:spcBef>
              <a:spcAft>
                <a:spcPts val="0"/>
              </a:spcAft>
              <a:buSzPts val="1700"/>
              <a:buChar char="○"/>
            </a:pPr>
            <a:r>
              <a:rPr lang="es-419" sz="1700"/>
              <a:t>fácil de analizar y entender</a:t>
            </a:r>
            <a:endParaRPr sz="1700"/>
          </a:p>
          <a:p>
            <a:pPr indent="-336550" lvl="1" marL="914400" rtl="0" algn="l">
              <a:spcBef>
                <a:spcPts val="0"/>
              </a:spcBef>
              <a:spcAft>
                <a:spcPts val="0"/>
              </a:spcAft>
              <a:buSzPts val="1700"/>
              <a:buChar char="○"/>
            </a:pPr>
            <a:r>
              <a:rPr lang="es-419" sz="1700"/>
              <a:t>fáciles de implementar y permiten cómputo eficiente</a:t>
            </a:r>
            <a:endParaRPr sz="1700"/>
          </a:p>
          <a:p>
            <a:pPr indent="-361950" lvl="0" marL="457200" rtl="0" algn="l">
              <a:spcBef>
                <a:spcPts val="0"/>
              </a:spcBef>
              <a:spcAft>
                <a:spcPts val="0"/>
              </a:spcAft>
              <a:buSzPts val="2100"/>
              <a:buChar char="●"/>
            </a:pPr>
            <a:r>
              <a:rPr lang="es-419" sz="2100"/>
              <a:t>Invariantes por desplazamiento (shift-invariant)</a:t>
            </a:r>
            <a:endParaRPr sz="2100"/>
          </a:p>
          <a:p>
            <a:pPr indent="-336550" lvl="1" marL="914400" rtl="0" algn="l">
              <a:spcBef>
                <a:spcPts val="0"/>
              </a:spcBef>
              <a:spcAft>
                <a:spcPts val="0"/>
              </a:spcAft>
              <a:buSzPts val="1700"/>
              <a:buChar char="○"/>
            </a:pPr>
            <a:r>
              <a:rPr lang="es-419" sz="1700"/>
              <a:t>misma operación en cada punto de la imagen</a:t>
            </a:r>
            <a:endParaRPr sz="1700"/>
          </a:p>
          <a:p>
            <a:pPr indent="-361950" lvl="0" marL="457200" rtl="0" algn="l">
              <a:spcBef>
                <a:spcPts val="0"/>
              </a:spcBef>
              <a:spcAft>
                <a:spcPts val="0"/>
              </a:spcAft>
              <a:buSzPts val="2100"/>
              <a:buChar char="●"/>
            </a:pPr>
            <a:r>
              <a:rPr lang="es-419" sz="2100"/>
              <a:t>Lineales</a:t>
            </a:r>
            <a:endParaRPr sz="2100"/>
          </a:p>
          <a:p>
            <a:pPr indent="-336550" lvl="1" marL="914400" rtl="0" algn="l">
              <a:spcBef>
                <a:spcPts val="0"/>
              </a:spcBef>
              <a:spcAft>
                <a:spcPts val="0"/>
              </a:spcAft>
              <a:buSzPts val="1700"/>
              <a:buChar char="○"/>
            </a:pPr>
            <a:r>
              <a:rPr lang="es-419" sz="1700"/>
              <a:t>reemplaza cada píxel con una combinación lineal de sus vecinos</a:t>
            </a:r>
            <a:endParaRPr sz="1700"/>
          </a:p>
          <a:p>
            <a:pPr indent="-361950" lvl="0" marL="457200" rtl="0" algn="l">
              <a:spcBef>
                <a:spcPts val="0"/>
              </a:spcBef>
              <a:spcAft>
                <a:spcPts val="0"/>
              </a:spcAft>
              <a:buSzPts val="2100"/>
              <a:buChar char="●"/>
            </a:pPr>
            <a:r>
              <a:rPr lang="es-419" sz="2100"/>
              <a:t>Operaciones casi idénticas</a:t>
            </a:r>
            <a:endParaRPr sz="17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568" name="Google Shape;568;p78"/>
          <p:cNvSpPr txBox="1"/>
          <p:nvPr>
            <p:ph idx="1" type="body"/>
          </p:nvPr>
        </p:nvSpPr>
        <p:spPr>
          <a:xfrm>
            <a:off x="851675" y="3527203"/>
            <a:ext cx="21423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2100">
                <a:solidFill>
                  <a:srgbClr val="000000"/>
                </a:solidFill>
                <a:latin typeface="Arial"/>
                <a:ea typeface="Arial"/>
                <a:cs typeface="Arial"/>
                <a:sym typeface="Arial"/>
              </a:rPr>
              <a:t>Matriz de filtro</a:t>
            </a:r>
            <a:endParaRPr b="1" sz="2100"/>
          </a:p>
        </p:txBody>
      </p:sp>
      <p:graphicFrame>
        <p:nvGraphicFramePr>
          <p:cNvPr id="569" name="Google Shape;569;p78"/>
          <p:cNvGraphicFramePr/>
          <p:nvPr/>
        </p:nvGraphicFramePr>
        <p:xfrm>
          <a:off x="1037975" y="1623900"/>
          <a:ext cx="3000000" cy="3000000"/>
        </p:xfrm>
        <a:graphic>
          <a:graphicData uri="http://schemas.openxmlformats.org/drawingml/2006/table">
            <a:tbl>
              <a:tblPr>
                <a:noFill/>
                <a:tableStyleId>{1C700457-A2F1-4592-B871-CDC51E2CD8FC}</a:tableStyleId>
              </a:tblPr>
              <a:tblGrid>
                <a:gridCol w="589900"/>
                <a:gridCol w="589900"/>
                <a:gridCol w="589900"/>
              </a:tblGrid>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a:t>
                      </a: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575" name="Google Shape;575;p79"/>
          <p:cNvSpPr txBox="1"/>
          <p:nvPr>
            <p:ph idx="1" type="body"/>
          </p:nvPr>
        </p:nvSpPr>
        <p:spPr>
          <a:xfrm>
            <a:off x="851675" y="3527203"/>
            <a:ext cx="21423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2100">
                <a:solidFill>
                  <a:srgbClr val="000000"/>
                </a:solidFill>
                <a:latin typeface="Arial"/>
                <a:ea typeface="Arial"/>
                <a:cs typeface="Arial"/>
                <a:sym typeface="Arial"/>
              </a:rPr>
              <a:t>Matriz de filtro</a:t>
            </a:r>
            <a:endParaRPr b="1" sz="2100"/>
          </a:p>
        </p:txBody>
      </p:sp>
      <p:graphicFrame>
        <p:nvGraphicFramePr>
          <p:cNvPr id="576" name="Google Shape;576;p79"/>
          <p:cNvGraphicFramePr/>
          <p:nvPr/>
        </p:nvGraphicFramePr>
        <p:xfrm>
          <a:off x="1037975" y="1623900"/>
          <a:ext cx="3000000" cy="3000000"/>
        </p:xfrm>
        <a:graphic>
          <a:graphicData uri="http://schemas.openxmlformats.org/drawingml/2006/table">
            <a:tbl>
              <a:tblPr>
                <a:noFill/>
                <a:tableStyleId>{1C700457-A2F1-4592-B871-CDC51E2CD8FC}</a:tableStyleId>
              </a:tblPr>
              <a:tblGrid>
                <a:gridCol w="589900"/>
                <a:gridCol w="589900"/>
                <a:gridCol w="589900"/>
              </a:tblGrid>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577" name="Google Shape;577;p79"/>
          <p:cNvGraphicFramePr/>
          <p:nvPr/>
        </p:nvGraphicFramePr>
        <p:xfrm>
          <a:off x="3534750" y="1623900"/>
          <a:ext cx="3000000" cy="3000000"/>
        </p:xfrm>
        <a:graphic>
          <a:graphicData uri="http://schemas.openxmlformats.org/drawingml/2006/table">
            <a:tbl>
              <a:tblPr>
                <a:noFill/>
                <a:tableStyleId>{1C700457-A2F1-4592-B871-CDC51E2CD8FC}</a:tableStyleId>
              </a:tblPr>
              <a:tblGrid>
                <a:gridCol w="589900"/>
                <a:gridCol w="589900"/>
                <a:gridCol w="589900"/>
              </a:tblGrid>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578" name="Google Shape;578;p79"/>
          <p:cNvSpPr txBox="1"/>
          <p:nvPr>
            <p:ph idx="1" type="body"/>
          </p:nvPr>
        </p:nvSpPr>
        <p:spPr>
          <a:xfrm>
            <a:off x="3348450" y="3613275"/>
            <a:ext cx="2142300" cy="7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2100">
                <a:solidFill>
                  <a:srgbClr val="000000"/>
                </a:solidFill>
                <a:latin typeface="Arial"/>
                <a:ea typeface="Arial"/>
                <a:cs typeface="Arial"/>
                <a:sym typeface="Arial"/>
              </a:rPr>
              <a:t>Kernel de Correlación</a:t>
            </a:r>
            <a:endParaRPr b="1" sz="2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584" name="Google Shape;584;p80"/>
          <p:cNvSpPr txBox="1"/>
          <p:nvPr>
            <p:ph idx="1" type="body"/>
          </p:nvPr>
        </p:nvSpPr>
        <p:spPr>
          <a:xfrm>
            <a:off x="851675" y="3527203"/>
            <a:ext cx="2142300" cy="55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2100">
                <a:solidFill>
                  <a:srgbClr val="000000"/>
                </a:solidFill>
                <a:latin typeface="Arial"/>
                <a:ea typeface="Arial"/>
                <a:cs typeface="Arial"/>
                <a:sym typeface="Arial"/>
              </a:rPr>
              <a:t>Matriz de filtro</a:t>
            </a:r>
            <a:endParaRPr b="1" sz="2100"/>
          </a:p>
        </p:txBody>
      </p:sp>
      <p:graphicFrame>
        <p:nvGraphicFramePr>
          <p:cNvPr id="585" name="Google Shape;585;p80"/>
          <p:cNvGraphicFramePr/>
          <p:nvPr/>
        </p:nvGraphicFramePr>
        <p:xfrm>
          <a:off x="1037975" y="1623900"/>
          <a:ext cx="3000000" cy="3000000"/>
        </p:xfrm>
        <a:graphic>
          <a:graphicData uri="http://schemas.openxmlformats.org/drawingml/2006/table">
            <a:tbl>
              <a:tblPr>
                <a:noFill/>
                <a:tableStyleId>{1C700457-A2F1-4592-B871-CDC51E2CD8FC}</a:tableStyleId>
              </a:tblPr>
              <a:tblGrid>
                <a:gridCol w="589900"/>
                <a:gridCol w="589900"/>
                <a:gridCol w="589900"/>
              </a:tblGrid>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586" name="Google Shape;586;p80"/>
          <p:cNvGraphicFramePr/>
          <p:nvPr/>
        </p:nvGraphicFramePr>
        <p:xfrm>
          <a:off x="6031525" y="1623900"/>
          <a:ext cx="3000000" cy="3000000"/>
        </p:xfrm>
        <a:graphic>
          <a:graphicData uri="http://schemas.openxmlformats.org/drawingml/2006/table">
            <a:tbl>
              <a:tblPr>
                <a:noFill/>
                <a:tableStyleId>{1C700457-A2F1-4592-B871-CDC51E2CD8FC}</a:tableStyleId>
              </a:tblPr>
              <a:tblGrid>
                <a:gridCol w="589900"/>
                <a:gridCol w="589900"/>
                <a:gridCol w="589900"/>
              </a:tblGrid>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587" name="Google Shape;587;p80"/>
          <p:cNvGraphicFramePr/>
          <p:nvPr/>
        </p:nvGraphicFramePr>
        <p:xfrm>
          <a:off x="3534750" y="1623900"/>
          <a:ext cx="3000000" cy="3000000"/>
        </p:xfrm>
        <a:graphic>
          <a:graphicData uri="http://schemas.openxmlformats.org/drawingml/2006/table">
            <a:tbl>
              <a:tblPr>
                <a:noFill/>
                <a:tableStyleId>{1C700457-A2F1-4592-B871-CDC51E2CD8FC}</a:tableStyleId>
              </a:tblPr>
              <a:tblGrid>
                <a:gridCol w="589900"/>
                <a:gridCol w="589900"/>
                <a:gridCol w="589900"/>
              </a:tblGrid>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-2</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03125">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0</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419" sz="2000"/>
                        <a:t>1</a:t>
                      </a:r>
                      <a:endParaRPr b="1" sz="2000"/>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588" name="Google Shape;588;p80"/>
          <p:cNvSpPr txBox="1"/>
          <p:nvPr>
            <p:ph idx="1" type="body"/>
          </p:nvPr>
        </p:nvSpPr>
        <p:spPr>
          <a:xfrm>
            <a:off x="5845225" y="3613275"/>
            <a:ext cx="2142300" cy="7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2100">
                <a:solidFill>
                  <a:srgbClr val="000000"/>
                </a:solidFill>
                <a:latin typeface="Arial"/>
                <a:ea typeface="Arial"/>
                <a:cs typeface="Arial"/>
                <a:sym typeface="Arial"/>
              </a:rPr>
              <a:t>Kernel de Convolución</a:t>
            </a:r>
            <a:endParaRPr b="1" sz="2100"/>
          </a:p>
        </p:txBody>
      </p:sp>
      <p:sp>
        <p:nvSpPr>
          <p:cNvPr id="589" name="Google Shape;589;p80"/>
          <p:cNvSpPr txBox="1"/>
          <p:nvPr>
            <p:ph idx="1" type="body"/>
          </p:nvPr>
        </p:nvSpPr>
        <p:spPr>
          <a:xfrm>
            <a:off x="3348450" y="3613275"/>
            <a:ext cx="2142300" cy="7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419" sz="2100">
                <a:solidFill>
                  <a:srgbClr val="000000"/>
                </a:solidFill>
                <a:latin typeface="Arial"/>
                <a:ea typeface="Arial"/>
                <a:cs typeface="Arial"/>
                <a:sym typeface="Arial"/>
              </a:rPr>
              <a:t>Kernel de Correlación</a:t>
            </a:r>
            <a:endParaRPr b="1" sz="2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1"/>
          <p:cNvSpPr txBox="1"/>
          <p:nvPr>
            <p:ph idx="1" type="body"/>
          </p:nvPr>
        </p:nvSpPr>
        <p:spPr>
          <a:xfrm>
            <a:off x="3117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Correlación:</a:t>
            </a:r>
            <a:endParaRPr b="1" sz="2500"/>
          </a:p>
          <a:p>
            <a:pPr indent="-349250" lvl="0" marL="457200" rtl="0" algn="l">
              <a:spcBef>
                <a:spcPts val="1600"/>
              </a:spcBef>
              <a:spcAft>
                <a:spcPts val="0"/>
              </a:spcAft>
              <a:buSzPts val="1900"/>
              <a:buChar char="●"/>
            </a:pPr>
            <a:r>
              <a:rPr lang="es-419" sz="1900"/>
              <a:t>medida de similitud</a:t>
            </a:r>
            <a:endParaRPr i="1" sz="1900"/>
          </a:p>
        </p:txBody>
      </p:sp>
      <p:sp>
        <p:nvSpPr>
          <p:cNvPr id="595" name="Google Shape;595;p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a:t>
            </a:r>
            <a:r>
              <a:rPr lang="es-419"/>
              <a:t> y Convolución</a:t>
            </a:r>
            <a:endParaRPr/>
          </a:p>
        </p:txBody>
      </p:sp>
      <p:sp>
        <p:nvSpPr>
          <p:cNvPr id="596" name="Google Shape;596;p81"/>
          <p:cNvSpPr txBox="1"/>
          <p:nvPr>
            <p:ph idx="1" type="body"/>
          </p:nvPr>
        </p:nvSpPr>
        <p:spPr>
          <a:xfrm>
            <a:off x="46929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Convolución</a:t>
            </a:r>
            <a:r>
              <a:rPr b="1" lang="es-419" sz="2500"/>
              <a:t>:</a:t>
            </a:r>
            <a:endParaRPr b="1" sz="2500"/>
          </a:p>
          <a:p>
            <a:pPr indent="-349250" lvl="0" marL="457200" rtl="0" algn="l">
              <a:spcBef>
                <a:spcPts val="1600"/>
              </a:spcBef>
              <a:spcAft>
                <a:spcPts val="0"/>
              </a:spcAft>
              <a:buSzPts val="1900"/>
              <a:buChar char="●"/>
            </a:pPr>
            <a:r>
              <a:rPr lang="es-419" sz="1900"/>
              <a:t>medida de efecto</a:t>
            </a:r>
            <a:endParaRPr i="1" sz="19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2"/>
          <p:cNvSpPr txBox="1"/>
          <p:nvPr>
            <p:ph idx="1" type="body"/>
          </p:nvPr>
        </p:nvSpPr>
        <p:spPr>
          <a:xfrm>
            <a:off x="3117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Correlación:</a:t>
            </a:r>
            <a:endParaRPr b="1" sz="2500"/>
          </a:p>
          <a:p>
            <a:pPr indent="-349250" lvl="0" marL="457200" rtl="0" algn="l">
              <a:spcBef>
                <a:spcPts val="1600"/>
              </a:spcBef>
              <a:spcAft>
                <a:spcPts val="0"/>
              </a:spcAft>
              <a:buSzPts val="1900"/>
              <a:buChar char="●"/>
            </a:pPr>
            <a:r>
              <a:rPr lang="es-419" sz="1900"/>
              <a:t>medida de similitud</a:t>
            </a:r>
            <a:endParaRPr sz="1900"/>
          </a:p>
          <a:p>
            <a:pPr indent="-349250" lvl="0" marL="457200" rtl="0" algn="l">
              <a:spcBef>
                <a:spcPts val="0"/>
              </a:spcBef>
              <a:spcAft>
                <a:spcPts val="0"/>
              </a:spcAft>
              <a:buSzPts val="1900"/>
              <a:buChar char="●"/>
            </a:pPr>
            <a:r>
              <a:rPr lang="es-419" sz="1900"/>
              <a:t>aplicar un único filtro</a:t>
            </a:r>
            <a:endParaRPr sz="1900"/>
          </a:p>
          <a:p>
            <a:pPr indent="-349250" lvl="0" marL="457200" rtl="0" algn="l">
              <a:spcBef>
                <a:spcPts val="0"/>
              </a:spcBef>
              <a:spcAft>
                <a:spcPts val="0"/>
              </a:spcAft>
              <a:buSzPts val="1900"/>
              <a:buChar char="●"/>
            </a:pPr>
            <a:r>
              <a:rPr lang="es-419" sz="1900"/>
              <a:t>buscar una plantilla en una imagen (</a:t>
            </a:r>
            <a:r>
              <a:rPr i="1" lang="es-419" sz="1900"/>
              <a:t>template matching</a:t>
            </a:r>
            <a:r>
              <a:rPr lang="es-419" sz="1900"/>
              <a:t>)</a:t>
            </a:r>
            <a:endParaRPr i="1" sz="1900"/>
          </a:p>
        </p:txBody>
      </p:sp>
      <p:sp>
        <p:nvSpPr>
          <p:cNvPr id="602" name="Google Shape;602;p8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603" name="Google Shape;603;p82"/>
          <p:cNvSpPr txBox="1"/>
          <p:nvPr>
            <p:ph idx="1" type="body"/>
          </p:nvPr>
        </p:nvSpPr>
        <p:spPr>
          <a:xfrm>
            <a:off x="46929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Convolución:</a:t>
            </a:r>
            <a:endParaRPr b="1" sz="2500"/>
          </a:p>
          <a:p>
            <a:pPr indent="-349250" lvl="0" marL="457200" rtl="0" algn="l">
              <a:spcBef>
                <a:spcPts val="1600"/>
              </a:spcBef>
              <a:spcAft>
                <a:spcPts val="0"/>
              </a:spcAft>
              <a:buSzPts val="1900"/>
              <a:buChar char="●"/>
            </a:pPr>
            <a:r>
              <a:rPr lang="es-419" sz="1900"/>
              <a:t>medida de efecto</a:t>
            </a:r>
            <a:endParaRPr sz="1900"/>
          </a:p>
          <a:p>
            <a:pPr indent="-349250" lvl="0" marL="457200" rtl="0" algn="l">
              <a:spcBef>
                <a:spcPts val="0"/>
              </a:spcBef>
              <a:spcAft>
                <a:spcPts val="0"/>
              </a:spcAft>
              <a:buSzPts val="1900"/>
              <a:buChar char="●"/>
            </a:pPr>
            <a:r>
              <a:rPr lang="es-419" sz="1900"/>
              <a:t>aplicar múltiples filtros</a:t>
            </a:r>
            <a:endParaRPr sz="1900"/>
          </a:p>
          <a:p>
            <a:pPr indent="-349250" lvl="0" marL="457200" rtl="0" algn="l">
              <a:spcBef>
                <a:spcPts val="0"/>
              </a:spcBef>
              <a:spcAft>
                <a:spcPts val="0"/>
              </a:spcAft>
              <a:buSzPts val="1900"/>
              <a:buChar char="●"/>
            </a:pPr>
            <a:r>
              <a:rPr lang="es-419" sz="1900"/>
              <a:t>suavizar (</a:t>
            </a:r>
            <a:r>
              <a:rPr i="1" lang="es-419" sz="1900"/>
              <a:t>blur</a:t>
            </a:r>
            <a:r>
              <a:rPr lang="es-419" sz="1900"/>
              <a:t>) y detectar bordes (</a:t>
            </a:r>
            <a:r>
              <a:rPr i="1" lang="es-419" sz="1900"/>
              <a:t>edge detection</a:t>
            </a:r>
            <a:r>
              <a:rPr lang="es-419" sz="1900"/>
              <a:t>)</a:t>
            </a:r>
            <a:endParaRPr i="1" sz="19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3"/>
          <p:cNvSpPr txBox="1"/>
          <p:nvPr>
            <p:ph idx="1" type="body"/>
          </p:nvPr>
        </p:nvSpPr>
        <p:spPr>
          <a:xfrm>
            <a:off x="3117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2500"/>
              <a:t>Correlación:</a:t>
            </a:r>
            <a:endParaRPr i="1" sz="1900"/>
          </a:p>
        </p:txBody>
      </p:sp>
      <p:pic>
        <p:nvPicPr>
          <p:cNvPr id="609" name="Google Shape;609;p83"/>
          <p:cNvPicPr preferRelativeResize="0"/>
          <p:nvPr/>
        </p:nvPicPr>
        <p:blipFill>
          <a:blip r:embed="rId3">
            <a:alphaModFix/>
          </a:blip>
          <a:stretch>
            <a:fillRect/>
          </a:stretch>
        </p:blipFill>
        <p:spPr>
          <a:xfrm>
            <a:off x="1697885" y="1991675"/>
            <a:ext cx="2395752" cy="2653538"/>
          </a:xfrm>
          <a:prstGeom prst="rect">
            <a:avLst/>
          </a:prstGeom>
          <a:noFill/>
          <a:ln cap="flat" cmpd="sng" w="19050">
            <a:solidFill>
              <a:srgbClr val="000000"/>
            </a:solidFill>
            <a:prstDash val="solid"/>
            <a:round/>
            <a:headEnd len="sm" w="sm" type="none"/>
            <a:tailEnd len="sm" w="sm" type="none"/>
          </a:ln>
        </p:spPr>
      </p:pic>
      <p:sp>
        <p:nvSpPr>
          <p:cNvPr id="610" name="Google Shape;610;p8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611" name="Google Shape;611;p83"/>
          <p:cNvSpPr txBox="1"/>
          <p:nvPr>
            <p:ph idx="1" type="body"/>
          </p:nvPr>
        </p:nvSpPr>
        <p:spPr>
          <a:xfrm>
            <a:off x="46929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419" sz="2500"/>
              <a:t>Convolución:</a:t>
            </a:r>
            <a:endParaRPr i="1" sz="1900"/>
          </a:p>
        </p:txBody>
      </p:sp>
      <p:pic>
        <p:nvPicPr>
          <p:cNvPr id="612" name="Google Shape;612;p83"/>
          <p:cNvPicPr preferRelativeResize="0"/>
          <p:nvPr/>
        </p:nvPicPr>
        <p:blipFill>
          <a:blip r:embed="rId4">
            <a:alphaModFix/>
          </a:blip>
          <a:stretch>
            <a:fillRect/>
          </a:stretch>
        </p:blipFill>
        <p:spPr>
          <a:xfrm>
            <a:off x="460088" y="1991663"/>
            <a:ext cx="992775" cy="910068"/>
          </a:xfrm>
          <a:prstGeom prst="rect">
            <a:avLst/>
          </a:prstGeom>
          <a:noFill/>
          <a:ln cap="flat" cmpd="sng" w="19050">
            <a:solidFill>
              <a:srgbClr val="000000"/>
            </a:solidFill>
            <a:prstDash val="solid"/>
            <a:round/>
            <a:headEnd len="sm" w="sm" type="none"/>
            <a:tailEnd len="sm" w="sm" type="none"/>
          </a:ln>
        </p:spPr>
      </p:pic>
      <p:sp>
        <p:nvSpPr>
          <p:cNvPr id="613" name="Google Shape;613;p83"/>
          <p:cNvSpPr txBox="1"/>
          <p:nvPr/>
        </p:nvSpPr>
        <p:spPr>
          <a:xfrm>
            <a:off x="280575" y="2901725"/>
            <a:ext cx="1351800" cy="8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900">
                <a:latin typeface="Open Sans"/>
                <a:ea typeface="Open Sans"/>
                <a:cs typeface="Open Sans"/>
                <a:sym typeface="Open Sans"/>
              </a:rPr>
              <a:t>Plantilla</a:t>
            </a:r>
            <a:endParaRPr sz="1900">
              <a:latin typeface="Open Sans"/>
              <a:ea typeface="Open Sans"/>
              <a:cs typeface="Open Sans"/>
              <a:sym typeface="Open Sans"/>
            </a:endParaRPr>
          </a:p>
        </p:txBody>
      </p:sp>
      <p:sp>
        <p:nvSpPr>
          <p:cNvPr id="614" name="Google Shape;614;p83"/>
          <p:cNvSpPr txBox="1"/>
          <p:nvPr/>
        </p:nvSpPr>
        <p:spPr>
          <a:xfrm>
            <a:off x="1697875" y="4645225"/>
            <a:ext cx="2395800" cy="39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900">
                <a:latin typeface="Open Sans"/>
                <a:ea typeface="Open Sans"/>
                <a:cs typeface="Open Sans"/>
                <a:sym typeface="Open Sans"/>
              </a:rPr>
              <a:t>Imagen</a:t>
            </a:r>
            <a:endParaRPr sz="1900">
              <a:latin typeface="Open Sans"/>
              <a:ea typeface="Open Sans"/>
              <a:cs typeface="Open Sans"/>
              <a:sym typeface="Open Sans"/>
            </a:endParaRPr>
          </a:p>
        </p:txBody>
      </p:sp>
      <p:sp>
        <p:nvSpPr>
          <p:cNvPr id="615" name="Google Shape;615;p83"/>
          <p:cNvSpPr/>
          <p:nvPr/>
        </p:nvSpPr>
        <p:spPr>
          <a:xfrm>
            <a:off x="2340950" y="2198075"/>
            <a:ext cx="992700" cy="9102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83"/>
          <p:cNvPicPr preferRelativeResize="0"/>
          <p:nvPr/>
        </p:nvPicPr>
        <p:blipFill>
          <a:blip r:embed="rId5">
            <a:alphaModFix/>
          </a:blip>
          <a:stretch>
            <a:fillRect/>
          </a:stretch>
        </p:blipFill>
        <p:spPr>
          <a:xfrm>
            <a:off x="6206475" y="1987004"/>
            <a:ext cx="2395750" cy="2653521"/>
          </a:xfrm>
          <a:prstGeom prst="rect">
            <a:avLst/>
          </a:prstGeom>
          <a:noFill/>
          <a:ln cap="flat" cmpd="sng" w="19050">
            <a:solidFill>
              <a:srgbClr val="000000"/>
            </a:solidFill>
            <a:prstDash val="solid"/>
            <a:round/>
            <a:headEnd len="sm" w="sm" type="none"/>
            <a:tailEnd len="sm" w="sm" type="none"/>
          </a:ln>
        </p:spPr>
      </p:pic>
      <p:sp>
        <p:nvSpPr>
          <p:cNvPr id="617" name="Google Shape;617;p83"/>
          <p:cNvSpPr txBox="1"/>
          <p:nvPr/>
        </p:nvSpPr>
        <p:spPr>
          <a:xfrm>
            <a:off x="5153750" y="4645225"/>
            <a:ext cx="3369900" cy="39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900">
                <a:latin typeface="Open Sans"/>
                <a:ea typeface="Open Sans"/>
                <a:cs typeface="Open Sans"/>
                <a:sym typeface="Open Sans"/>
              </a:rPr>
              <a:t>Filtro de suavizado y bordes</a:t>
            </a:r>
            <a:endParaRPr sz="1900">
              <a:latin typeface="Open Sans"/>
              <a:ea typeface="Open Sans"/>
              <a:cs typeface="Open Sans"/>
              <a:sym typeface="Open Sans"/>
            </a:endParaRPr>
          </a:p>
        </p:txBody>
      </p:sp>
      <p:pic>
        <p:nvPicPr>
          <p:cNvPr id="618" name="Google Shape;618;p83"/>
          <p:cNvPicPr preferRelativeResize="0"/>
          <p:nvPr/>
        </p:nvPicPr>
        <p:blipFill>
          <a:blip r:embed="rId6">
            <a:alphaModFix/>
          </a:blip>
          <a:stretch>
            <a:fillRect/>
          </a:stretch>
        </p:blipFill>
        <p:spPr>
          <a:xfrm>
            <a:off x="4824519" y="2809875"/>
            <a:ext cx="1153606" cy="707400"/>
          </a:xfrm>
          <a:prstGeom prst="rect">
            <a:avLst/>
          </a:prstGeom>
          <a:noFill/>
          <a:ln cap="flat" cmpd="sng" w="19050">
            <a:solidFill>
              <a:srgbClr val="000000"/>
            </a:solidFill>
            <a:prstDash val="solid"/>
            <a:round/>
            <a:headEnd len="sm" w="sm" type="none"/>
            <a:tailEnd len="sm" w="sm" type="none"/>
          </a:ln>
        </p:spPr>
      </p:pic>
      <p:pic>
        <p:nvPicPr>
          <p:cNvPr id="619" name="Google Shape;619;p83"/>
          <p:cNvPicPr preferRelativeResize="0"/>
          <p:nvPr/>
        </p:nvPicPr>
        <p:blipFill>
          <a:blip r:embed="rId7">
            <a:alphaModFix/>
          </a:blip>
          <a:stretch>
            <a:fillRect/>
          </a:stretch>
        </p:blipFill>
        <p:spPr>
          <a:xfrm>
            <a:off x="4824525" y="1987000"/>
            <a:ext cx="1153600" cy="70740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5800"/>
              <a:t>Es</a:t>
            </a:r>
            <a:r>
              <a:rPr lang="es-419" sz="5800"/>
              <a:t>p</a:t>
            </a:r>
            <a:r>
              <a:rPr lang="es-419" sz="5800"/>
              <a:t>acios de Color</a:t>
            </a:r>
            <a:endParaRPr sz="5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4"/>
          <p:cNvSpPr txBox="1"/>
          <p:nvPr>
            <p:ph idx="1" type="body"/>
          </p:nvPr>
        </p:nvSpPr>
        <p:spPr>
          <a:xfrm>
            <a:off x="3117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Correlación:</a:t>
            </a:r>
            <a:endParaRPr b="1" sz="2500"/>
          </a:p>
          <a:p>
            <a:pPr indent="-349250" lvl="0" marL="457200" rtl="0" algn="l">
              <a:spcBef>
                <a:spcPts val="1600"/>
              </a:spcBef>
              <a:spcAft>
                <a:spcPts val="0"/>
              </a:spcAft>
              <a:buSzPts val="1900"/>
              <a:buChar char="●"/>
            </a:pPr>
            <a:r>
              <a:rPr lang="es-419" sz="1900"/>
              <a:t>medida de similitud</a:t>
            </a:r>
            <a:endParaRPr sz="1900"/>
          </a:p>
          <a:p>
            <a:pPr indent="-349250" lvl="0" marL="457200" rtl="0" algn="l">
              <a:spcBef>
                <a:spcPts val="0"/>
              </a:spcBef>
              <a:spcAft>
                <a:spcPts val="0"/>
              </a:spcAft>
              <a:buSzPts val="1900"/>
              <a:buChar char="●"/>
            </a:pPr>
            <a:r>
              <a:rPr lang="es-419" sz="1900"/>
              <a:t>aplicar un único filtro</a:t>
            </a:r>
            <a:endParaRPr sz="1900"/>
          </a:p>
          <a:p>
            <a:pPr indent="-349250" lvl="0" marL="457200" rtl="0" algn="l">
              <a:spcBef>
                <a:spcPts val="0"/>
              </a:spcBef>
              <a:spcAft>
                <a:spcPts val="0"/>
              </a:spcAft>
              <a:buSzPts val="1900"/>
              <a:buChar char="●"/>
            </a:pPr>
            <a:r>
              <a:rPr lang="es-419" sz="1900"/>
              <a:t>buscar una plantilla en una imagen (</a:t>
            </a:r>
            <a:r>
              <a:rPr i="1" lang="es-419" sz="1900"/>
              <a:t>template matching</a:t>
            </a:r>
            <a:r>
              <a:rPr lang="es-419" sz="1900"/>
              <a:t>)</a:t>
            </a:r>
            <a:endParaRPr sz="1900"/>
          </a:p>
          <a:p>
            <a:pPr indent="-349250" lvl="0" marL="457200" rtl="0" algn="l">
              <a:spcBef>
                <a:spcPts val="0"/>
              </a:spcBef>
              <a:spcAft>
                <a:spcPts val="0"/>
              </a:spcAft>
              <a:buSzPts val="1900"/>
              <a:buChar char="●"/>
            </a:pPr>
            <a:r>
              <a:rPr lang="es-419" sz="1900"/>
              <a:t>operación no necesariamente </a:t>
            </a:r>
            <a:r>
              <a:rPr i="1" lang="es-419" sz="1900"/>
              <a:t>asociativa</a:t>
            </a:r>
            <a:endParaRPr i="1" sz="1900"/>
          </a:p>
        </p:txBody>
      </p:sp>
      <p:sp>
        <p:nvSpPr>
          <p:cNvPr id="625" name="Google Shape;625;p8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626" name="Google Shape;626;p84"/>
          <p:cNvSpPr txBox="1"/>
          <p:nvPr>
            <p:ph idx="1" type="body"/>
          </p:nvPr>
        </p:nvSpPr>
        <p:spPr>
          <a:xfrm>
            <a:off x="46929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Convolución:</a:t>
            </a:r>
            <a:endParaRPr b="1" sz="2500"/>
          </a:p>
          <a:p>
            <a:pPr indent="-349250" lvl="0" marL="457200" rtl="0" algn="l">
              <a:spcBef>
                <a:spcPts val="1600"/>
              </a:spcBef>
              <a:spcAft>
                <a:spcPts val="0"/>
              </a:spcAft>
              <a:buSzPts val="1900"/>
              <a:buChar char="●"/>
            </a:pPr>
            <a:r>
              <a:rPr lang="es-419" sz="1900"/>
              <a:t>medida de efecto</a:t>
            </a:r>
            <a:endParaRPr sz="1900"/>
          </a:p>
          <a:p>
            <a:pPr indent="-349250" lvl="0" marL="457200" rtl="0" algn="l">
              <a:spcBef>
                <a:spcPts val="0"/>
              </a:spcBef>
              <a:spcAft>
                <a:spcPts val="0"/>
              </a:spcAft>
              <a:buSzPts val="1900"/>
              <a:buChar char="●"/>
            </a:pPr>
            <a:r>
              <a:rPr lang="es-419" sz="1900"/>
              <a:t>aplicar múltiples filtros</a:t>
            </a:r>
            <a:endParaRPr sz="1900"/>
          </a:p>
          <a:p>
            <a:pPr indent="-349250" lvl="0" marL="457200" rtl="0" algn="l">
              <a:spcBef>
                <a:spcPts val="0"/>
              </a:spcBef>
              <a:spcAft>
                <a:spcPts val="0"/>
              </a:spcAft>
              <a:buSzPts val="1900"/>
              <a:buChar char="●"/>
            </a:pPr>
            <a:r>
              <a:rPr lang="es-419" sz="1900"/>
              <a:t>suavizar (</a:t>
            </a:r>
            <a:r>
              <a:rPr i="1" lang="es-419" sz="1900"/>
              <a:t>blur</a:t>
            </a:r>
            <a:r>
              <a:rPr lang="es-419" sz="1900"/>
              <a:t>) y detectar bordes (</a:t>
            </a:r>
            <a:r>
              <a:rPr i="1" lang="es-419" sz="1900"/>
              <a:t>edge detection</a:t>
            </a:r>
            <a:r>
              <a:rPr lang="es-419" sz="1900"/>
              <a:t>)</a:t>
            </a:r>
            <a:endParaRPr sz="1900"/>
          </a:p>
          <a:p>
            <a:pPr indent="-349250" lvl="0" marL="457200" rtl="0" algn="l">
              <a:spcBef>
                <a:spcPts val="0"/>
              </a:spcBef>
              <a:spcAft>
                <a:spcPts val="0"/>
              </a:spcAft>
              <a:buSzPts val="1900"/>
              <a:buChar char="●"/>
            </a:pPr>
            <a:r>
              <a:rPr lang="es-419" sz="1900"/>
              <a:t>operación </a:t>
            </a:r>
            <a:r>
              <a:rPr i="1" lang="es-419" sz="1900"/>
              <a:t>asociativa</a:t>
            </a:r>
            <a:endParaRPr i="1" sz="19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5"/>
          <p:cNvSpPr txBox="1"/>
          <p:nvPr>
            <p:ph idx="1" type="body"/>
          </p:nvPr>
        </p:nvSpPr>
        <p:spPr>
          <a:xfrm>
            <a:off x="3117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Correlación:</a:t>
            </a:r>
            <a:endParaRPr b="1" sz="2500"/>
          </a:p>
          <a:p>
            <a:pPr indent="-349250" lvl="0" marL="457200" rtl="0" algn="l">
              <a:spcBef>
                <a:spcPts val="1600"/>
              </a:spcBef>
              <a:spcAft>
                <a:spcPts val="0"/>
              </a:spcAft>
              <a:buSzPts val="1900"/>
              <a:buChar char="●"/>
            </a:pPr>
            <a:r>
              <a:rPr lang="es-419" sz="1900"/>
              <a:t>medida de similitud</a:t>
            </a:r>
            <a:endParaRPr sz="1900"/>
          </a:p>
          <a:p>
            <a:pPr indent="-349250" lvl="0" marL="457200" rtl="0" algn="l">
              <a:spcBef>
                <a:spcPts val="0"/>
              </a:spcBef>
              <a:spcAft>
                <a:spcPts val="0"/>
              </a:spcAft>
              <a:buSzPts val="1900"/>
              <a:buChar char="●"/>
            </a:pPr>
            <a:r>
              <a:rPr lang="es-419" sz="1900"/>
              <a:t>aplicar un único filtro</a:t>
            </a:r>
            <a:endParaRPr sz="1900"/>
          </a:p>
          <a:p>
            <a:pPr indent="-349250" lvl="0" marL="457200" rtl="0" algn="l">
              <a:spcBef>
                <a:spcPts val="0"/>
              </a:spcBef>
              <a:spcAft>
                <a:spcPts val="0"/>
              </a:spcAft>
              <a:buSzPts val="1900"/>
              <a:buChar char="●"/>
            </a:pPr>
            <a:r>
              <a:rPr lang="es-419" sz="1900"/>
              <a:t>buscar una plantilla en una imagen (</a:t>
            </a:r>
            <a:r>
              <a:rPr i="1" lang="es-419" sz="1900"/>
              <a:t>template matching</a:t>
            </a:r>
            <a:r>
              <a:rPr lang="es-419" sz="1900"/>
              <a:t>)</a:t>
            </a:r>
            <a:endParaRPr sz="1900"/>
          </a:p>
          <a:p>
            <a:pPr indent="-349250" lvl="0" marL="457200" rtl="0" algn="l">
              <a:spcBef>
                <a:spcPts val="0"/>
              </a:spcBef>
              <a:spcAft>
                <a:spcPts val="0"/>
              </a:spcAft>
              <a:buSzPts val="1900"/>
              <a:buChar char="●"/>
            </a:pPr>
            <a:r>
              <a:rPr lang="es-419" sz="1900"/>
              <a:t>operación no necesariamente </a:t>
            </a:r>
            <a:r>
              <a:rPr i="1" lang="es-419" sz="1900"/>
              <a:t>asociativa</a:t>
            </a:r>
            <a:endParaRPr i="1" sz="1900"/>
          </a:p>
        </p:txBody>
      </p:sp>
      <p:sp>
        <p:nvSpPr>
          <p:cNvPr id="632" name="Google Shape;632;p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Correlación y Convolución</a:t>
            </a:r>
            <a:endParaRPr/>
          </a:p>
        </p:txBody>
      </p:sp>
      <p:sp>
        <p:nvSpPr>
          <p:cNvPr id="633" name="Google Shape;633;p85"/>
          <p:cNvSpPr txBox="1"/>
          <p:nvPr>
            <p:ph idx="1" type="body"/>
          </p:nvPr>
        </p:nvSpPr>
        <p:spPr>
          <a:xfrm>
            <a:off x="4692900" y="1266325"/>
            <a:ext cx="4139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sz="2500"/>
              <a:t>Convolución:</a:t>
            </a:r>
            <a:endParaRPr b="1" sz="2500"/>
          </a:p>
          <a:p>
            <a:pPr indent="-349250" lvl="0" marL="457200" rtl="0" algn="l">
              <a:spcBef>
                <a:spcPts val="1600"/>
              </a:spcBef>
              <a:spcAft>
                <a:spcPts val="0"/>
              </a:spcAft>
              <a:buSzPts val="1900"/>
              <a:buChar char="●"/>
            </a:pPr>
            <a:r>
              <a:rPr lang="es-419" sz="1900"/>
              <a:t>medida de efecto</a:t>
            </a:r>
            <a:endParaRPr sz="1900"/>
          </a:p>
          <a:p>
            <a:pPr indent="-349250" lvl="0" marL="457200" rtl="0" algn="l">
              <a:spcBef>
                <a:spcPts val="0"/>
              </a:spcBef>
              <a:spcAft>
                <a:spcPts val="0"/>
              </a:spcAft>
              <a:buSzPts val="1900"/>
              <a:buChar char="●"/>
            </a:pPr>
            <a:r>
              <a:rPr lang="es-419" sz="1900"/>
              <a:t>aplicar múltiples filtros</a:t>
            </a:r>
            <a:endParaRPr sz="1900"/>
          </a:p>
          <a:p>
            <a:pPr indent="-349250" lvl="0" marL="457200" rtl="0" algn="l">
              <a:spcBef>
                <a:spcPts val="0"/>
              </a:spcBef>
              <a:spcAft>
                <a:spcPts val="0"/>
              </a:spcAft>
              <a:buSzPts val="1900"/>
              <a:buChar char="●"/>
            </a:pPr>
            <a:r>
              <a:rPr lang="es-419" sz="1900"/>
              <a:t>suavizar (</a:t>
            </a:r>
            <a:r>
              <a:rPr i="1" lang="es-419" sz="1900"/>
              <a:t>blur</a:t>
            </a:r>
            <a:r>
              <a:rPr lang="es-419" sz="1900"/>
              <a:t>) y detectar bordes (</a:t>
            </a:r>
            <a:r>
              <a:rPr i="1" lang="es-419" sz="1900"/>
              <a:t>edge detection</a:t>
            </a:r>
            <a:r>
              <a:rPr lang="es-419" sz="1900"/>
              <a:t>)</a:t>
            </a:r>
            <a:endParaRPr sz="1900"/>
          </a:p>
          <a:p>
            <a:pPr indent="-349250" lvl="0" marL="457200" rtl="0" algn="l">
              <a:spcBef>
                <a:spcPts val="0"/>
              </a:spcBef>
              <a:spcAft>
                <a:spcPts val="0"/>
              </a:spcAft>
              <a:buSzPts val="1900"/>
              <a:buChar char="●"/>
            </a:pPr>
            <a:r>
              <a:rPr lang="es-419" sz="1900"/>
              <a:t>operación </a:t>
            </a:r>
            <a:r>
              <a:rPr i="1" lang="es-419" sz="1900"/>
              <a:t>asociativa</a:t>
            </a:r>
            <a:endParaRPr i="1" sz="1900"/>
          </a:p>
        </p:txBody>
      </p:sp>
      <p:sp>
        <p:nvSpPr>
          <p:cNvPr id="634" name="Google Shape;634;p85"/>
          <p:cNvSpPr txBox="1"/>
          <p:nvPr/>
        </p:nvSpPr>
        <p:spPr>
          <a:xfrm>
            <a:off x="505398" y="3945494"/>
            <a:ext cx="6012000" cy="6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2500">
                <a:latin typeface="Lora"/>
                <a:ea typeface="Lora"/>
                <a:cs typeface="Lora"/>
                <a:sym typeface="Lora"/>
              </a:rPr>
              <a:t>Asociatividad:   </a:t>
            </a:r>
            <a:r>
              <a:rPr i="1" lang="es-419" sz="2500">
                <a:latin typeface="Lora"/>
                <a:ea typeface="Lora"/>
                <a:cs typeface="Lora"/>
                <a:sym typeface="Lora"/>
              </a:rPr>
              <a:t>( I * S</a:t>
            </a:r>
            <a:r>
              <a:rPr i="1" lang="es-419" sz="2500">
                <a:latin typeface="Lora"/>
                <a:ea typeface="Lora"/>
                <a:cs typeface="Lora"/>
                <a:sym typeface="Lora"/>
              </a:rPr>
              <a:t> </a:t>
            </a:r>
            <a:r>
              <a:rPr i="1" lang="es-419" sz="2500">
                <a:latin typeface="Lora"/>
                <a:ea typeface="Lora"/>
                <a:cs typeface="Lora"/>
                <a:sym typeface="Lora"/>
              </a:rPr>
              <a:t>) * B  =  I * ( S * B )</a:t>
            </a:r>
            <a:endParaRPr i="1" sz="2500">
              <a:latin typeface="Lora"/>
              <a:ea typeface="Lora"/>
              <a:cs typeface="Lora"/>
              <a:sym typeface="Lora"/>
            </a:endParaRPr>
          </a:p>
        </p:txBody>
      </p:sp>
      <p:sp>
        <p:nvSpPr>
          <p:cNvPr id="635" name="Google Shape;635;p85"/>
          <p:cNvSpPr txBox="1"/>
          <p:nvPr/>
        </p:nvSpPr>
        <p:spPr>
          <a:xfrm>
            <a:off x="6772691" y="3970591"/>
            <a:ext cx="2205000" cy="10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800">
                <a:latin typeface="Lora"/>
                <a:ea typeface="Lora"/>
                <a:cs typeface="Lora"/>
                <a:sym typeface="Lora"/>
              </a:rPr>
              <a:t>I: imagen</a:t>
            </a:r>
            <a:endParaRPr sz="1800">
              <a:latin typeface="Lora"/>
              <a:ea typeface="Lora"/>
              <a:cs typeface="Lora"/>
              <a:sym typeface="Lora"/>
            </a:endParaRPr>
          </a:p>
          <a:p>
            <a:pPr indent="0" lvl="0" marL="0" rtl="0" algn="l">
              <a:spcBef>
                <a:spcPts val="0"/>
              </a:spcBef>
              <a:spcAft>
                <a:spcPts val="0"/>
              </a:spcAft>
              <a:buNone/>
            </a:pPr>
            <a:r>
              <a:rPr lang="es-419" sz="1800">
                <a:latin typeface="Lora"/>
                <a:ea typeface="Lora"/>
                <a:cs typeface="Lora"/>
                <a:sym typeface="Lora"/>
              </a:rPr>
              <a:t>S: filtro </a:t>
            </a:r>
            <a:r>
              <a:rPr lang="es-419" sz="1800">
                <a:latin typeface="Lora"/>
                <a:ea typeface="Lora"/>
                <a:cs typeface="Lora"/>
                <a:sym typeface="Lora"/>
              </a:rPr>
              <a:t>suavizado</a:t>
            </a:r>
            <a:endParaRPr sz="1800">
              <a:latin typeface="Lora"/>
              <a:ea typeface="Lora"/>
              <a:cs typeface="Lora"/>
              <a:sym typeface="Lora"/>
            </a:endParaRPr>
          </a:p>
          <a:p>
            <a:pPr indent="0" lvl="0" marL="0" rtl="0" algn="l">
              <a:spcBef>
                <a:spcPts val="0"/>
              </a:spcBef>
              <a:spcAft>
                <a:spcPts val="0"/>
              </a:spcAft>
              <a:buNone/>
            </a:pPr>
            <a:r>
              <a:rPr lang="es-419" sz="1800">
                <a:latin typeface="Lora"/>
                <a:ea typeface="Lora"/>
                <a:cs typeface="Lora"/>
                <a:sym typeface="Lora"/>
              </a:rPr>
              <a:t>B: filtro bordes</a:t>
            </a:r>
            <a:endParaRPr sz="1800">
              <a:latin typeface="Lora"/>
              <a:ea typeface="Lora"/>
              <a:cs typeface="Lora"/>
              <a:sym typeface="Lora"/>
            </a:endParaRPr>
          </a:p>
        </p:txBody>
      </p:sp>
      <p:sp>
        <p:nvSpPr>
          <p:cNvPr id="636" name="Google Shape;636;p85"/>
          <p:cNvSpPr txBox="1"/>
          <p:nvPr/>
        </p:nvSpPr>
        <p:spPr>
          <a:xfrm>
            <a:off x="5208151" y="4467078"/>
            <a:ext cx="12999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100">
                <a:latin typeface="Lora"/>
                <a:ea typeface="Lora"/>
                <a:cs typeface="Lora"/>
                <a:sym typeface="Lora"/>
              </a:rPr>
              <a:t>pre-convolución de filtros</a:t>
            </a:r>
            <a:endParaRPr sz="1100">
              <a:latin typeface="Lora"/>
              <a:ea typeface="Lora"/>
              <a:cs typeface="Lora"/>
              <a:sym typeface="Lora"/>
            </a:endParaRPr>
          </a:p>
        </p:txBody>
      </p:sp>
      <p:sp>
        <p:nvSpPr>
          <p:cNvPr id="637" name="Google Shape;637;p85"/>
          <p:cNvSpPr txBox="1"/>
          <p:nvPr/>
        </p:nvSpPr>
        <p:spPr>
          <a:xfrm>
            <a:off x="2696426" y="4467078"/>
            <a:ext cx="12999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100">
                <a:latin typeface="Lora"/>
                <a:ea typeface="Lora"/>
                <a:cs typeface="Lora"/>
                <a:sym typeface="Lora"/>
              </a:rPr>
              <a:t>convolución de filtro con imagen</a:t>
            </a:r>
            <a:endParaRPr sz="1100">
              <a:latin typeface="Lora"/>
              <a:ea typeface="Lora"/>
              <a:cs typeface="Lora"/>
              <a:sym typeface="Lor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Ejem</a:t>
            </a:r>
            <a:r>
              <a:rPr lang="es-419"/>
              <a:t>p</a:t>
            </a:r>
            <a:r>
              <a:rPr lang="es-419"/>
              <a:t>los</a:t>
            </a:r>
            <a:endParaRPr/>
          </a:p>
        </p:txBody>
      </p:sp>
      <p:pic>
        <p:nvPicPr>
          <p:cNvPr id="643" name="Google Shape;643;p86"/>
          <p:cNvPicPr preferRelativeResize="0"/>
          <p:nvPr/>
        </p:nvPicPr>
        <p:blipFill rotWithShape="1">
          <a:blip r:embed="rId3">
            <a:alphaModFix/>
          </a:blip>
          <a:srcRect b="0" l="0" r="0" t="289"/>
          <a:stretch/>
        </p:blipFill>
        <p:spPr>
          <a:xfrm>
            <a:off x="2025800" y="275350"/>
            <a:ext cx="6965324" cy="4606276"/>
          </a:xfrm>
          <a:prstGeom prst="rect">
            <a:avLst/>
          </a:prstGeom>
          <a:noFill/>
          <a:ln>
            <a:noFill/>
          </a:ln>
        </p:spPr>
      </p:pic>
      <p:pic>
        <p:nvPicPr>
          <p:cNvPr id="644" name="Google Shape;644;p86"/>
          <p:cNvPicPr preferRelativeResize="0"/>
          <p:nvPr/>
        </p:nvPicPr>
        <p:blipFill>
          <a:blip r:embed="rId4">
            <a:alphaModFix/>
          </a:blip>
          <a:stretch>
            <a:fillRect/>
          </a:stretch>
        </p:blipFill>
        <p:spPr>
          <a:xfrm>
            <a:off x="196000" y="1266325"/>
            <a:ext cx="1681800" cy="1681800"/>
          </a:xfrm>
          <a:prstGeom prst="rect">
            <a:avLst/>
          </a:prstGeom>
          <a:noFill/>
          <a:ln>
            <a:noFill/>
          </a:ln>
        </p:spPr>
      </p:pic>
      <p:sp>
        <p:nvSpPr>
          <p:cNvPr id="645" name="Google Shape;645;p86"/>
          <p:cNvSpPr txBox="1"/>
          <p:nvPr/>
        </p:nvSpPr>
        <p:spPr>
          <a:xfrm>
            <a:off x="212650" y="3000375"/>
            <a:ext cx="1648500" cy="41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500">
                <a:latin typeface="Open Sans"/>
                <a:ea typeface="Open Sans"/>
                <a:cs typeface="Open Sans"/>
                <a:sym typeface="Open Sans"/>
              </a:rPr>
              <a:t>Imagen original</a:t>
            </a:r>
            <a:endParaRPr sz="1500">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Ejem</a:t>
            </a:r>
            <a:r>
              <a:rPr lang="es-419"/>
              <a:t>p</a:t>
            </a:r>
            <a:r>
              <a:rPr lang="es-419"/>
              <a:t>los</a:t>
            </a:r>
            <a:endParaRPr/>
          </a:p>
        </p:txBody>
      </p:sp>
      <p:pic>
        <p:nvPicPr>
          <p:cNvPr id="651" name="Google Shape;651;p87"/>
          <p:cNvPicPr preferRelativeResize="0"/>
          <p:nvPr/>
        </p:nvPicPr>
        <p:blipFill>
          <a:blip r:embed="rId3">
            <a:alphaModFix/>
          </a:blip>
          <a:stretch>
            <a:fillRect/>
          </a:stretch>
        </p:blipFill>
        <p:spPr>
          <a:xfrm>
            <a:off x="2030809" y="261696"/>
            <a:ext cx="6999024" cy="4648525"/>
          </a:xfrm>
          <a:prstGeom prst="rect">
            <a:avLst/>
          </a:prstGeom>
          <a:noFill/>
          <a:ln>
            <a:noFill/>
          </a:ln>
        </p:spPr>
      </p:pic>
      <p:pic>
        <p:nvPicPr>
          <p:cNvPr id="652" name="Google Shape;652;p87"/>
          <p:cNvPicPr preferRelativeResize="0"/>
          <p:nvPr/>
        </p:nvPicPr>
        <p:blipFill>
          <a:blip r:embed="rId4">
            <a:alphaModFix/>
          </a:blip>
          <a:stretch>
            <a:fillRect/>
          </a:stretch>
        </p:blipFill>
        <p:spPr>
          <a:xfrm>
            <a:off x="196000" y="1266325"/>
            <a:ext cx="1681800" cy="1681800"/>
          </a:xfrm>
          <a:prstGeom prst="rect">
            <a:avLst/>
          </a:prstGeom>
          <a:noFill/>
          <a:ln>
            <a:noFill/>
          </a:ln>
        </p:spPr>
      </p:pic>
      <p:sp>
        <p:nvSpPr>
          <p:cNvPr id="653" name="Google Shape;653;p87"/>
          <p:cNvSpPr txBox="1"/>
          <p:nvPr/>
        </p:nvSpPr>
        <p:spPr>
          <a:xfrm>
            <a:off x="212650" y="3000375"/>
            <a:ext cx="1648500" cy="41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500">
                <a:latin typeface="Open Sans"/>
                <a:ea typeface="Open Sans"/>
                <a:cs typeface="Open Sans"/>
                <a:sym typeface="Open Sans"/>
              </a:rPr>
              <a:t>Imagen original</a:t>
            </a:r>
            <a:endParaRPr sz="1500">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Ejem</a:t>
            </a:r>
            <a:r>
              <a:rPr lang="es-419"/>
              <a:t>p</a:t>
            </a:r>
            <a:r>
              <a:rPr lang="es-419"/>
              <a:t>los</a:t>
            </a:r>
            <a:endParaRPr/>
          </a:p>
        </p:txBody>
      </p:sp>
      <p:pic>
        <p:nvPicPr>
          <p:cNvPr id="659" name="Google Shape;659;p88"/>
          <p:cNvPicPr preferRelativeResize="0"/>
          <p:nvPr/>
        </p:nvPicPr>
        <p:blipFill>
          <a:blip r:embed="rId3">
            <a:alphaModFix/>
          </a:blip>
          <a:stretch>
            <a:fillRect/>
          </a:stretch>
        </p:blipFill>
        <p:spPr>
          <a:xfrm>
            <a:off x="196000" y="1266325"/>
            <a:ext cx="1681800" cy="1681800"/>
          </a:xfrm>
          <a:prstGeom prst="rect">
            <a:avLst/>
          </a:prstGeom>
          <a:noFill/>
          <a:ln>
            <a:noFill/>
          </a:ln>
        </p:spPr>
      </p:pic>
      <p:pic>
        <p:nvPicPr>
          <p:cNvPr id="660" name="Google Shape;660;p88"/>
          <p:cNvPicPr preferRelativeResize="0"/>
          <p:nvPr/>
        </p:nvPicPr>
        <p:blipFill>
          <a:blip r:embed="rId4">
            <a:alphaModFix/>
          </a:blip>
          <a:stretch>
            <a:fillRect/>
          </a:stretch>
        </p:blipFill>
        <p:spPr>
          <a:xfrm>
            <a:off x="2042466" y="247934"/>
            <a:ext cx="6891401" cy="4731975"/>
          </a:xfrm>
          <a:prstGeom prst="rect">
            <a:avLst/>
          </a:prstGeom>
          <a:noFill/>
          <a:ln>
            <a:noFill/>
          </a:ln>
        </p:spPr>
      </p:pic>
      <p:sp>
        <p:nvSpPr>
          <p:cNvPr id="661" name="Google Shape;661;p88"/>
          <p:cNvSpPr txBox="1"/>
          <p:nvPr/>
        </p:nvSpPr>
        <p:spPr>
          <a:xfrm>
            <a:off x="212650" y="3000375"/>
            <a:ext cx="1648500" cy="41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1500">
                <a:latin typeface="Open Sans"/>
                <a:ea typeface="Open Sans"/>
                <a:cs typeface="Open Sans"/>
                <a:sym typeface="Open Sans"/>
              </a:rPr>
              <a:t>Imagen original</a:t>
            </a:r>
            <a:endParaRPr sz="1500">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Ejem</a:t>
            </a:r>
            <a:r>
              <a:rPr lang="es-419"/>
              <a:t>p</a:t>
            </a:r>
            <a:r>
              <a:rPr lang="es-419"/>
              <a:t>los</a:t>
            </a:r>
            <a:endParaRPr/>
          </a:p>
        </p:txBody>
      </p:sp>
      <p:pic>
        <p:nvPicPr>
          <p:cNvPr id="667" name="Google Shape;667;p89"/>
          <p:cNvPicPr preferRelativeResize="0"/>
          <p:nvPr/>
        </p:nvPicPr>
        <p:blipFill>
          <a:blip r:embed="rId3">
            <a:alphaModFix/>
          </a:blip>
          <a:stretch>
            <a:fillRect/>
          </a:stretch>
        </p:blipFill>
        <p:spPr>
          <a:xfrm>
            <a:off x="2111527" y="168550"/>
            <a:ext cx="6624250" cy="480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a:t>
            </a:r>
            <a:r>
              <a:rPr lang="es-419"/>
              <a:t>p</a:t>
            </a:r>
            <a:r>
              <a:rPr lang="es-419"/>
              <a:t>acios de Color</a:t>
            </a:r>
            <a:endParaRPr/>
          </a:p>
        </p:txBody>
      </p:sp>
      <p:sp>
        <p:nvSpPr>
          <p:cNvPr id="168" name="Google Shape;168;p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Organización es</a:t>
            </a:r>
            <a:r>
              <a:rPr lang="es-419"/>
              <a:t>p</a:t>
            </a:r>
            <a:r>
              <a:rPr lang="es-419"/>
              <a:t>ecífica de colores</a:t>
            </a:r>
            <a:endParaRPr/>
          </a:p>
          <a:p>
            <a:pPr indent="-342900" lvl="0" marL="457200" rtl="0" algn="l">
              <a:spcBef>
                <a:spcPts val="0"/>
              </a:spcBef>
              <a:spcAft>
                <a:spcPts val="0"/>
              </a:spcAft>
              <a:buSzPts val="1800"/>
              <a:buChar char="●"/>
            </a:pPr>
            <a:r>
              <a:rPr lang="es-419"/>
              <a:t>M</a:t>
            </a:r>
            <a:r>
              <a:rPr lang="es-419"/>
              <a:t>odelo </a:t>
            </a:r>
            <a:r>
              <a:rPr lang="es-419"/>
              <a:t>p</a:t>
            </a:r>
            <a:r>
              <a:rPr lang="es-419"/>
              <a:t>ara representar colores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a:t>
            </a:r>
            <a:r>
              <a:rPr lang="es-419"/>
              <a:t>p</a:t>
            </a:r>
            <a:r>
              <a:rPr lang="es-419"/>
              <a:t>acios de Color</a:t>
            </a:r>
            <a:endParaRPr/>
          </a:p>
        </p:txBody>
      </p:sp>
      <p:sp>
        <p:nvSpPr>
          <p:cNvPr id="174" name="Google Shape;174;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Organización específica de colores</a:t>
            </a:r>
            <a:endParaRPr/>
          </a:p>
          <a:p>
            <a:pPr indent="-342900" lvl="0" marL="457200" rtl="0" algn="l">
              <a:spcBef>
                <a:spcPts val="0"/>
              </a:spcBef>
              <a:spcAft>
                <a:spcPts val="0"/>
              </a:spcAft>
              <a:buSzPts val="1800"/>
              <a:buChar char="●"/>
            </a:pPr>
            <a:r>
              <a:rPr lang="es-419"/>
              <a:t>Modelo para representar colores</a:t>
            </a:r>
            <a:endParaRPr/>
          </a:p>
          <a:p>
            <a:pPr indent="-342900" lvl="0" marL="457200" rtl="0" algn="l">
              <a:spcBef>
                <a:spcPts val="0"/>
              </a:spcBef>
              <a:spcAft>
                <a:spcPts val="0"/>
              </a:spcAft>
              <a:buSzPts val="1800"/>
              <a:buChar char="●"/>
            </a:pPr>
            <a:r>
              <a:t/>
            </a:r>
            <a:endParaRPr b="1"/>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b="1"/>
          </a:p>
        </p:txBody>
      </p:sp>
      <p:pic>
        <p:nvPicPr>
          <p:cNvPr id="175" name="Google Shape;175;p32"/>
          <p:cNvPicPr preferRelativeResize="0"/>
          <p:nvPr/>
        </p:nvPicPr>
        <p:blipFill>
          <a:blip r:embed="rId3">
            <a:alphaModFix/>
          </a:blip>
          <a:stretch>
            <a:fillRect/>
          </a:stretch>
        </p:blipFill>
        <p:spPr>
          <a:xfrm>
            <a:off x="311694" y="2024526"/>
            <a:ext cx="2929883" cy="2929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a:t>
            </a:r>
            <a:r>
              <a:rPr lang="es-419"/>
              <a:t>p</a:t>
            </a:r>
            <a:r>
              <a:rPr lang="es-419"/>
              <a:t>acios de Color</a:t>
            </a:r>
            <a:endParaRPr/>
          </a:p>
        </p:txBody>
      </p:sp>
      <p:sp>
        <p:nvSpPr>
          <p:cNvPr id="181" name="Google Shape;181;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Organización es</a:t>
            </a:r>
            <a:r>
              <a:rPr lang="es-419"/>
              <a:t>p</a:t>
            </a:r>
            <a:r>
              <a:rPr lang="es-419"/>
              <a:t>ecífica de colores</a:t>
            </a:r>
            <a:endParaRPr/>
          </a:p>
          <a:p>
            <a:pPr indent="-342900" lvl="0" marL="457200" rtl="0" algn="l">
              <a:spcBef>
                <a:spcPts val="0"/>
              </a:spcBef>
              <a:spcAft>
                <a:spcPts val="0"/>
              </a:spcAft>
              <a:buSzPts val="1800"/>
              <a:buChar char="●"/>
            </a:pPr>
            <a:r>
              <a:rPr lang="es-419"/>
              <a:t>Modelo para representar colores</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t/>
            </a:r>
            <a:endParaRPr b="1"/>
          </a:p>
        </p:txBody>
      </p:sp>
      <p:pic>
        <p:nvPicPr>
          <p:cNvPr id="182" name="Google Shape;182;p33"/>
          <p:cNvPicPr preferRelativeResize="0"/>
          <p:nvPr/>
        </p:nvPicPr>
        <p:blipFill>
          <a:blip r:embed="rId3">
            <a:alphaModFix/>
          </a:blip>
          <a:stretch>
            <a:fillRect/>
          </a:stretch>
        </p:blipFill>
        <p:spPr>
          <a:xfrm>
            <a:off x="311694" y="2024526"/>
            <a:ext cx="2929883" cy="2929899"/>
          </a:xfrm>
          <a:prstGeom prst="rect">
            <a:avLst/>
          </a:prstGeom>
          <a:noFill/>
          <a:ln>
            <a:noFill/>
          </a:ln>
        </p:spPr>
      </p:pic>
      <p:sp>
        <p:nvSpPr>
          <p:cNvPr id="183" name="Google Shape;183;p33"/>
          <p:cNvSpPr txBox="1"/>
          <p:nvPr>
            <p:ph idx="1" type="body"/>
          </p:nvPr>
        </p:nvSpPr>
        <p:spPr>
          <a:xfrm>
            <a:off x="3601725" y="2240725"/>
            <a:ext cx="2979900" cy="516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a:t>tu</a:t>
            </a:r>
            <a:r>
              <a:rPr b="1" lang="es-419"/>
              <a:t>p</a:t>
            </a:r>
            <a:r>
              <a:rPr b="1" lang="es-419"/>
              <a:t>la: (</a:t>
            </a:r>
            <a:r>
              <a:rPr b="1" lang="es-419">
                <a:solidFill>
                  <a:srgbClr val="FF0000"/>
                </a:solidFill>
              </a:rPr>
              <a:t>R</a:t>
            </a:r>
            <a:r>
              <a:rPr b="1" lang="es-419"/>
              <a:t>,</a:t>
            </a:r>
            <a:r>
              <a:rPr b="1" lang="es-419">
                <a:solidFill>
                  <a:srgbClr val="6AA84F"/>
                </a:solidFill>
              </a:rPr>
              <a:t>G</a:t>
            </a:r>
            <a:r>
              <a:rPr b="1" lang="es-419"/>
              <a:t>,</a:t>
            </a:r>
            <a:r>
              <a:rPr b="1" lang="es-419">
                <a:solidFill>
                  <a:srgbClr val="0000FF"/>
                </a:solidFill>
              </a:rPr>
              <a:t>B</a:t>
            </a:r>
            <a:r>
              <a:rPr b="1" lang="es-419"/>
              <a:t>)</a:t>
            </a:r>
            <a:endParaRPr b="1"/>
          </a:p>
          <a:p>
            <a:pPr indent="0" lvl="0" marL="0" rtl="0" algn="ctr">
              <a:lnSpc>
                <a:spcPct val="100000"/>
              </a:lnSpc>
              <a:spcBef>
                <a:spcPts val="0"/>
              </a:spcBef>
              <a:spcAft>
                <a:spcPts val="0"/>
              </a:spcAft>
              <a:buNone/>
            </a:pPr>
            <a:r>
              <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